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78" r:id="rId3"/>
    <p:sldId id="257" r:id="rId4"/>
    <p:sldId id="259" r:id="rId5"/>
    <p:sldId id="279" r:id="rId6"/>
    <p:sldId id="297" r:id="rId7"/>
    <p:sldId id="304" r:id="rId8"/>
    <p:sldId id="323" r:id="rId9"/>
    <p:sldId id="258" r:id="rId10"/>
    <p:sldId id="263" r:id="rId11"/>
    <p:sldId id="280" r:id="rId12"/>
    <p:sldId id="296" r:id="rId13"/>
    <p:sldId id="298" r:id="rId14"/>
    <p:sldId id="281" r:id="rId15"/>
    <p:sldId id="302" r:id="rId16"/>
    <p:sldId id="301" r:id="rId17"/>
    <p:sldId id="305" r:id="rId18"/>
    <p:sldId id="299" r:id="rId19"/>
    <p:sldId id="300" r:id="rId20"/>
    <p:sldId id="303" r:id="rId21"/>
    <p:sldId id="262" r:id="rId22"/>
    <p:sldId id="264" r:id="rId23"/>
    <p:sldId id="267" r:id="rId24"/>
    <p:sldId id="268" r:id="rId25"/>
    <p:sldId id="269" r:id="rId26"/>
    <p:sldId id="270" r:id="rId27"/>
    <p:sldId id="266" r:id="rId28"/>
    <p:sldId id="271" r:id="rId29"/>
    <p:sldId id="272" r:id="rId30"/>
    <p:sldId id="273" r:id="rId31"/>
    <p:sldId id="274" r:id="rId32"/>
    <p:sldId id="275" r:id="rId33"/>
    <p:sldId id="276" r:id="rId34"/>
    <p:sldId id="277" r:id="rId35"/>
    <p:sldId id="261" r:id="rId36"/>
    <p:sldId id="265" r:id="rId37"/>
    <p:sldId id="289" r:id="rId38"/>
    <p:sldId id="290" r:id="rId39"/>
    <p:sldId id="291" r:id="rId40"/>
    <p:sldId id="292" r:id="rId41"/>
    <p:sldId id="293" r:id="rId42"/>
    <p:sldId id="294" r:id="rId43"/>
    <p:sldId id="283" r:id="rId44"/>
    <p:sldId id="284" r:id="rId45"/>
    <p:sldId id="285" r:id="rId46"/>
    <p:sldId id="286" r:id="rId47"/>
    <p:sldId id="287" r:id="rId48"/>
    <p:sldId id="324" r:id="rId49"/>
    <p:sldId id="325" r:id="rId50"/>
    <p:sldId id="327" r:id="rId51"/>
    <p:sldId id="328" r:id="rId52"/>
    <p:sldId id="288"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62" autoAdjust="0"/>
    <p:restoredTop sz="94660"/>
  </p:normalViewPr>
  <p:slideViewPr>
    <p:cSldViewPr snapToGrid="0">
      <p:cViewPr varScale="1">
        <p:scale>
          <a:sx n="73" d="100"/>
          <a:sy n="73" d="100"/>
        </p:scale>
        <p:origin x="49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5F425455-2ADF-47ED-881A-C289C14DD477}" type="datetimeFigureOut">
              <a:rPr lang="es-PE" smtClean="0"/>
              <a:t>19/11/2021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2398912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5F425455-2ADF-47ED-881A-C289C14DD477}" type="datetimeFigureOut">
              <a:rPr lang="es-PE" smtClean="0"/>
              <a:t>19/11/2021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411411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5F425455-2ADF-47ED-881A-C289C14DD477}" type="datetimeFigureOut">
              <a:rPr lang="es-PE" smtClean="0"/>
              <a:t>19/11/2021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240062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5F425455-2ADF-47ED-881A-C289C14DD477}" type="datetimeFigureOut">
              <a:rPr lang="es-PE" smtClean="0"/>
              <a:t>19/11/2021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2478220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F425455-2ADF-47ED-881A-C289C14DD477}" type="datetimeFigureOut">
              <a:rPr lang="es-PE" smtClean="0"/>
              <a:t>19/11/2021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40236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5F425455-2ADF-47ED-881A-C289C14DD477}" type="datetimeFigureOut">
              <a:rPr lang="es-PE" smtClean="0"/>
              <a:t>19/11/2021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1200685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5F425455-2ADF-47ED-881A-C289C14DD477}" type="datetimeFigureOut">
              <a:rPr lang="es-PE" smtClean="0"/>
              <a:t>19/11/2021</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307590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5F425455-2ADF-47ED-881A-C289C14DD477}" type="datetimeFigureOut">
              <a:rPr lang="es-PE" smtClean="0"/>
              <a:t>19/11/2021</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1881710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F425455-2ADF-47ED-881A-C289C14DD477}" type="datetimeFigureOut">
              <a:rPr lang="es-PE" smtClean="0"/>
              <a:t>19/11/2021</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3809621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F425455-2ADF-47ED-881A-C289C14DD477}" type="datetimeFigureOut">
              <a:rPr lang="es-PE" smtClean="0"/>
              <a:t>19/11/2021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295250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F425455-2ADF-47ED-881A-C289C14DD477}" type="datetimeFigureOut">
              <a:rPr lang="es-PE" smtClean="0"/>
              <a:t>19/11/2021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D9793D0A-0CDA-4228-80C5-624B39427081}" type="slidenum">
              <a:rPr lang="es-PE" smtClean="0"/>
              <a:t>‹Nº›</a:t>
            </a:fld>
            <a:endParaRPr lang="es-PE"/>
          </a:p>
        </p:txBody>
      </p:sp>
    </p:spTree>
    <p:extLst>
      <p:ext uri="{BB962C8B-B14F-4D97-AF65-F5344CB8AC3E}">
        <p14:creationId xmlns:p14="http://schemas.microsoft.com/office/powerpoint/2010/main" val="3329611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25455-2ADF-47ED-881A-C289C14DD477}" type="datetimeFigureOut">
              <a:rPr lang="es-PE" smtClean="0"/>
              <a:t>19/11/2021</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93D0A-0CDA-4228-80C5-624B39427081}" type="slidenum">
              <a:rPr lang="es-PE" smtClean="0"/>
              <a:t>‹Nº›</a:t>
            </a:fld>
            <a:endParaRPr lang="es-PE"/>
          </a:p>
        </p:txBody>
      </p:sp>
    </p:spTree>
    <p:extLst>
      <p:ext uri="{BB962C8B-B14F-4D97-AF65-F5344CB8AC3E}">
        <p14:creationId xmlns:p14="http://schemas.microsoft.com/office/powerpoint/2010/main" val="72142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lc8oo8Musk0&amp;ab_channel=Biophily2"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50126" y="2722563"/>
            <a:ext cx="9144000" cy="2387600"/>
          </a:xfrm>
        </p:spPr>
        <p:txBody>
          <a:bodyPr/>
          <a:lstStyle/>
          <a:p>
            <a:r>
              <a:rPr lang="es-PE" dirty="0" smtClean="0"/>
              <a:t>Filosofía de la Religión</a:t>
            </a:r>
            <a:endParaRPr lang="es-PE" dirty="0"/>
          </a:p>
        </p:txBody>
      </p:sp>
      <p:sp>
        <p:nvSpPr>
          <p:cNvPr id="3" name="Subtítulo 2"/>
          <p:cNvSpPr>
            <a:spLocks noGrp="1"/>
          </p:cNvSpPr>
          <p:nvPr>
            <p:ph type="subTitle" idx="1"/>
          </p:nvPr>
        </p:nvSpPr>
        <p:spPr>
          <a:xfrm>
            <a:off x="1550126" y="5202238"/>
            <a:ext cx="9144000" cy="1655762"/>
          </a:xfrm>
        </p:spPr>
        <p:txBody>
          <a:bodyPr/>
          <a:lstStyle/>
          <a:p>
            <a:r>
              <a:rPr lang="es-PE" dirty="0" smtClean="0"/>
              <a:t>Teoría: Rafael Fernández </a:t>
            </a:r>
            <a:r>
              <a:rPr lang="es-PE" dirty="0" err="1" smtClean="0"/>
              <a:t>Hart</a:t>
            </a:r>
            <a:endParaRPr lang="es-PE" dirty="0" smtClean="0"/>
          </a:p>
          <a:p>
            <a:r>
              <a:rPr lang="es-PE" dirty="0" smtClean="0"/>
              <a:t>Práctica: Fernando García </a:t>
            </a:r>
          </a:p>
          <a:p>
            <a:endParaRPr lang="es-PE" dirty="0"/>
          </a:p>
        </p:txBody>
      </p:sp>
      <p:pic>
        <p:nvPicPr>
          <p:cNvPr id="2050" name="Picture 2" descr="La Ruiz - Bienvenidos a la Universidad Antonio Ruiz de Montoy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951" y="1058863"/>
            <a:ext cx="66103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17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smtClean="0"/>
              <a:t>La importancia de la “descripción fenomenológica”</a:t>
            </a:r>
            <a:endParaRPr lang="es-PE" dirty="0"/>
          </a:p>
        </p:txBody>
      </p:sp>
      <p:pic>
        <p:nvPicPr>
          <p:cNvPr id="4" name="Imagen 3"/>
          <p:cNvPicPr>
            <a:picLocks noChangeAspect="1"/>
          </p:cNvPicPr>
          <p:nvPr/>
        </p:nvPicPr>
        <p:blipFill>
          <a:blip r:embed="rId2"/>
          <a:stretch>
            <a:fillRect/>
          </a:stretch>
        </p:blipFill>
        <p:spPr>
          <a:xfrm>
            <a:off x="838200" y="1778182"/>
            <a:ext cx="4486275" cy="1485900"/>
          </a:xfrm>
          <a:prstGeom prst="rect">
            <a:avLst/>
          </a:prstGeom>
        </p:spPr>
      </p:pic>
      <p:pic>
        <p:nvPicPr>
          <p:cNvPr id="5" name="Imagen 4"/>
          <p:cNvPicPr>
            <a:picLocks noChangeAspect="1"/>
          </p:cNvPicPr>
          <p:nvPr/>
        </p:nvPicPr>
        <p:blipFill>
          <a:blip r:embed="rId3"/>
          <a:stretch>
            <a:fillRect/>
          </a:stretch>
        </p:blipFill>
        <p:spPr>
          <a:xfrm>
            <a:off x="6315892" y="2054951"/>
            <a:ext cx="3581400" cy="971550"/>
          </a:xfrm>
          <a:prstGeom prst="rect">
            <a:avLst/>
          </a:prstGeom>
        </p:spPr>
      </p:pic>
      <p:pic>
        <p:nvPicPr>
          <p:cNvPr id="6" name="Imagen 5"/>
          <p:cNvPicPr>
            <a:picLocks noChangeAspect="1"/>
          </p:cNvPicPr>
          <p:nvPr/>
        </p:nvPicPr>
        <p:blipFill>
          <a:blip r:embed="rId4"/>
          <a:stretch>
            <a:fillRect/>
          </a:stretch>
        </p:blipFill>
        <p:spPr>
          <a:xfrm>
            <a:off x="6315892" y="3094401"/>
            <a:ext cx="2705100" cy="571500"/>
          </a:xfrm>
          <a:prstGeom prst="rect">
            <a:avLst/>
          </a:prstGeom>
        </p:spPr>
      </p:pic>
      <p:pic>
        <p:nvPicPr>
          <p:cNvPr id="7" name="Imagen 6"/>
          <p:cNvPicPr>
            <a:picLocks noChangeAspect="1"/>
          </p:cNvPicPr>
          <p:nvPr/>
        </p:nvPicPr>
        <p:blipFill>
          <a:blip r:embed="rId5"/>
          <a:stretch>
            <a:fillRect/>
          </a:stretch>
        </p:blipFill>
        <p:spPr>
          <a:xfrm>
            <a:off x="6315892" y="3807621"/>
            <a:ext cx="2200275" cy="581025"/>
          </a:xfrm>
          <a:prstGeom prst="rect">
            <a:avLst/>
          </a:prstGeom>
        </p:spPr>
      </p:pic>
      <p:pic>
        <p:nvPicPr>
          <p:cNvPr id="8" name="Imagen 7"/>
          <p:cNvPicPr>
            <a:picLocks noChangeAspect="1"/>
          </p:cNvPicPr>
          <p:nvPr/>
        </p:nvPicPr>
        <p:blipFill>
          <a:blip r:embed="rId6"/>
          <a:stretch>
            <a:fillRect/>
          </a:stretch>
        </p:blipFill>
        <p:spPr>
          <a:xfrm>
            <a:off x="6315892" y="4530366"/>
            <a:ext cx="1914525" cy="447675"/>
          </a:xfrm>
          <a:prstGeom prst="rect">
            <a:avLst/>
          </a:prstGeom>
        </p:spPr>
      </p:pic>
      <p:pic>
        <p:nvPicPr>
          <p:cNvPr id="9" name="Imagen 8"/>
          <p:cNvPicPr>
            <a:picLocks noChangeAspect="1"/>
          </p:cNvPicPr>
          <p:nvPr/>
        </p:nvPicPr>
        <p:blipFill>
          <a:blip r:embed="rId7"/>
          <a:stretch>
            <a:fillRect/>
          </a:stretch>
        </p:blipFill>
        <p:spPr>
          <a:xfrm>
            <a:off x="6315892" y="5154868"/>
            <a:ext cx="3305175" cy="942975"/>
          </a:xfrm>
          <a:prstGeom prst="rect">
            <a:avLst/>
          </a:prstGeom>
        </p:spPr>
      </p:pic>
      <p:pic>
        <p:nvPicPr>
          <p:cNvPr id="10" name="Imagen 9"/>
          <p:cNvPicPr>
            <a:picLocks noChangeAspect="1"/>
          </p:cNvPicPr>
          <p:nvPr/>
        </p:nvPicPr>
        <p:blipFill>
          <a:blip r:embed="rId8"/>
          <a:stretch>
            <a:fillRect/>
          </a:stretch>
        </p:blipFill>
        <p:spPr>
          <a:xfrm>
            <a:off x="1705383" y="3283676"/>
            <a:ext cx="3368040" cy="3194765"/>
          </a:xfrm>
          <a:prstGeom prst="rect">
            <a:avLst/>
          </a:prstGeom>
        </p:spPr>
      </p:pic>
      <p:sp>
        <p:nvSpPr>
          <p:cNvPr id="3" name="Rectángulo 2"/>
          <p:cNvSpPr/>
          <p:nvPr/>
        </p:nvSpPr>
        <p:spPr>
          <a:xfrm>
            <a:off x="6022113" y="2069849"/>
            <a:ext cx="3892731" cy="9715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88285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2259873"/>
            <a:ext cx="12192000" cy="45981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Imagen 3"/>
          <p:cNvPicPr>
            <a:picLocks noChangeAspect="1"/>
          </p:cNvPicPr>
          <p:nvPr/>
        </p:nvPicPr>
        <p:blipFill>
          <a:blip r:embed="rId2"/>
          <a:stretch>
            <a:fillRect/>
          </a:stretch>
        </p:blipFill>
        <p:spPr>
          <a:xfrm>
            <a:off x="2419077" y="133877"/>
            <a:ext cx="7391127" cy="6724123"/>
          </a:xfrm>
          <a:prstGeom prst="rect">
            <a:avLst/>
          </a:prstGeom>
        </p:spPr>
      </p:pic>
    </p:spTree>
    <p:extLst>
      <p:ext uri="{BB962C8B-B14F-4D97-AF65-F5344CB8AC3E}">
        <p14:creationId xmlns:p14="http://schemas.microsoft.com/office/powerpoint/2010/main" val="405535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849544080"/>
              </p:ext>
            </p:extLst>
          </p:nvPr>
        </p:nvGraphicFramePr>
        <p:xfrm>
          <a:off x="0" y="-1"/>
          <a:ext cx="12192000" cy="6865174"/>
        </p:xfrm>
        <a:graphic>
          <a:graphicData uri="http://schemas.openxmlformats.org/drawingml/2006/table">
            <a:tbl>
              <a:tblPr firstRow="1" bandRow="1">
                <a:tableStyleId>{93296810-A885-4BE3-A3E7-6D5BEEA58F35}</a:tableStyleId>
              </a:tblPr>
              <a:tblGrid>
                <a:gridCol w="1097280">
                  <a:extLst>
                    <a:ext uri="{9D8B030D-6E8A-4147-A177-3AD203B41FA5}">
                      <a16:colId xmlns:a16="http://schemas.microsoft.com/office/drawing/2014/main" val="1361198905"/>
                    </a:ext>
                  </a:extLst>
                </a:gridCol>
                <a:gridCol w="3370217">
                  <a:extLst>
                    <a:ext uri="{9D8B030D-6E8A-4147-A177-3AD203B41FA5}">
                      <a16:colId xmlns:a16="http://schemas.microsoft.com/office/drawing/2014/main" val="479067583"/>
                    </a:ext>
                  </a:extLst>
                </a:gridCol>
                <a:gridCol w="1267097">
                  <a:extLst>
                    <a:ext uri="{9D8B030D-6E8A-4147-A177-3AD203B41FA5}">
                      <a16:colId xmlns:a16="http://schemas.microsoft.com/office/drawing/2014/main" val="3367265913"/>
                    </a:ext>
                  </a:extLst>
                </a:gridCol>
                <a:gridCol w="3448595">
                  <a:extLst>
                    <a:ext uri="{9D8B030D-6E8A-4147-A177-3AD203B41FA5}">
                      <a16:colId xmlns:a16="http://schemas.microsoft.com/office/drawing/2014/main" val="938978408"/>
                    </a:ext>
                  </a:extLst>
                </a:gridCol>
                <a:gridCol w="627017">
                  <a:extLst>
                    <a:ext uri="{9D8B030D-6E8A-4147-A177-3AD203B41FA5}">
                      <a16:colId xmlns:a16="http://schemas.microsoft.com/office/drawing/2014/main" val="689288966"/>
                    </a:ext>
                  </a:extLst>
                </a:gridCol>
                <a:gridCol w="992777">
                  <a:extLst>
                    <a:ext uri="{9D8B030D-6E8A-4147-A177-3AD203B41FA5}">
                      <a16:colId xmlns:a16="http://schemas.microsoft.com/office/drawing/2014/main" val="2017060482"/>
                    </a:ext>
                  </a:extLst>
                </a:gridCol>
                <a:gridCol w="764177">
                  <a:extLst>
                    <a:ext uri="{9D8B030D-6E8A-4147-A177-3AD203B41FA5}">
                      <a16:colId xmlns:a16="http://schemas.microsoft.com/office/drawing/2014/main" val="2841702664"/>
                    </a:ext>
                  </a:extLst>
                </a:gridCol>
                <a:gridCol w="208280">
                  <a:extLst>
                    <a:ext uri="{9D8B030D-6E8A-4147-A177-3AD203B41FA5}">
                      <a16:colId xmlns:a16="http://schemas.microsoft.com/office/drawing/2014/main" val="3138717928"/>
                    </a:ext>
                  </a:extLst>
                </a:gridCol>
                <a:gridCol w="208280">
                  <a:extLst>
                    <a:ext uri="{9D8B030D-6E8A-4147-A177-3AD203B41FA5}">
                      <a16:colId xmlns:a16="http://schemas.microsoft.com/office/drawing/2014/main" val="1518424292"/>
                    </a:ext>
                  </a:extLst>
                </a:gridCol>
                <a:gridCol w="208280">
                  <a:extLst>
                    <a:ext uri="{9D8B030D-6E8A-4147-A177-3AD203B41FA5}">
                      <a16:colId xmlns:a16="http://schemas.microsoft.com/office/drawing/2014/main" val="150993683"/>
                    </a:ext>
                  </a:extLst>
                </a:gridCol>
              </a:tblGrid>
              <a:tr h="976848">
                <a:tc>
                  <a:txBody>
                    <a:bodyPr/>
                    <a:lstStyle/>
                    <a:p>
                      <a:r>
                        <a:rPr lang="es-PE" sz="1050" dirty="0" smtClean="0">
                          <a:solidFill>
                            <a:srgbClr val="FF0000"/>
                          </a:solidFill>
                        </a:rPr>
                        <a:t>FORO 1</a:t>
                      </a:r>
                      <a:endParaRPr lang="es-PE" sz="1050" dirty="0">
                        <a:solidFill>
                          <a:srgbClr val="FF0000"/>
                        </a:solidFill>
                      </a:endParaRPr>
                    </a:p>
                  </a:txBody>
                  <a:tcPr/>
                </a:tc>
                <a:tc>
                  <a:txBody>
                    <a:bodyPr/>
                    <a:lstStyle/>
                    <a:p>
                      <a:r>
                        <a:rPr lang="es-PE" sz="1050" dirty="0" smtClean="0"/>
                        <a:t>Tema / hecho religioso popular</a:t>
                      </a:r>
                      <a:endParaRPr lang="es-PE"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050" dirty="0" smtClean="0"/>
                        <a:t>Contexto, Entorno</a:t>
                      </a:r>
                      <a:r>
                        <a:rPr lang="es-PE" sz="1050" baseline="0" dirty="0" smtClean="0"/>
                        <a:t> social/ antropológico</a:t>
                      </a:r>
                      <a:endParaRPr lang="es-PE" sz="1050" dirty="0"/>
                    </a:p>
                  </a:txBody>
                  <a:tcPr/>
                </a:tc>
                <a:tc>
                  <a:txBody>
                    <a:bodyPr/>
                    <a:lstStyle/>
                    <a:p>
                      <a:r>
                        <a:rPr lang="es-PE" sz="1050" dirty="0" smtClean="0"/>
                        <a:t>Justificación</a:t>
                      </a:r>
                      <a:r>
                        <a:rPr lang="es-PE" sz="1050" baseline="0" dirty="0" smtClean="0"/>
                        <a:t> personal</a:t>
                      </a:r>
                      <a:endParaRPr lang="es-PE" sz="1050" dirty="0"/>
                    </a:p>
                  </a:txBody>
                  <a:tcPr/>
                </a:tc>
                <a:tc>
                  <a:txBody>
                    <a:bodyPr/>
                    <a:lstStyle/>
                    <a:p>
                      <a:r>
                        <a:rPr lang="es-PE" sz="1050" dirty="0" smtClean="0"/>
                        <a:t>Justificación académica</a:t>
                      </a:r>
                      <a:endParaRPr lang="es-PE" sz="1050" dirty="0"/>
                    </a:p>
                  </a:txBody>
                  <a:tcPr/>
                </a:tc>
                <a:tc>
                  <a:txBody>
                    <a:bodyPr/>
                    <a:lstStyle/>
                    <a:p>
                      <a:r>
                        <a:rPr lang="es-PE" sz="1050" dirty="0" smtClean="0"/>
                        <a:t>Origen, orientación,</a:t>
                      </a:r>
                      <a:r>
                        <a:rPr lang="es-PE" sz="1050" baseline="0" dirty="0" smtClean="0"/>
                        <a:t> finalidad</a:t>
                      </a:r>
                      <a:endParaRPr lang="es-PE" sz="1050" dirty="0"/>
                    </a:p>
                  </a:txBody>
                  <a:tcPr/>
                </a:tc>
                <a:tc>
                  <a:txBody>
                    <a:bodyPr/>
                    <a:lstStyle/>
                    <a:p>
                      <a:r>
                        <a:rPr lang="es-PE" sz="1050" dirty="0" smtClean="0"/>
                        <a:t>Interés filosófico</a:t>
                      </a:r>
                      <a:endParaRPr lang="es-PE" sz="1050" dirty="0"/>
                    </a:p>
                  </a:txBody>
                  <a:tcPr/>
                </a:tc>
                <a:tc>
                  <a:txBody>
                    <a:bodyPr/>
                    <a:lstStyle/>
                    <a:p>
                      <a:endParaRPr lang="es-PE" sz="1050" dirty="0"/>
                    </a:p>
                  </a:txBody>
                  <a:tcPr/>
                </a:tc>
                <a:tc>
                  <a:txBody>
                    <a:bodyPr/>
                    <a:lstStyle/>
                    <a:p>
                      <a:endParaRPr lang="es-PE" sz="1050" dirty="0"/>
                    </a:p>
                  </a:txBody>
                  <a:tcPr/>
                </a:tc>
                <a:tc>
                  <a:txBody>
                    <a:bodyPr/>
                    <a:lstStyle/>
                    <a:p>
                      <a:endParaRPr lang="es-PE" sz="1050" dirty="0"/>
                    </a:p>
                  </a:txBody>
                  <a:tcPr/>
                </a:tc>
                <a:extLst>
                  <a:ext uri="{0D108BD9-81ED-4DB2-BD59-A6C34878D82A}">
                    <a16:rowId xmlns:a16="http://schemas.microsoft.com/office/drawing/2014/main" val="2880292090"/>
                  </a:ext>
                </a:extLst>
              </a:tr>
              <a:tr h="941489">
                <a:tc>
                  <a:txBody>
                    <a:bodyPr/>
                    <a:lstStyle/>
                    <a:p>
                      <a:r>
                        <a:rPr lang="es-PE" dirty="0" smtClean="0"/>
                        <a:t>Daniel</a:t>
                      </a:r>
                      <a:endParaRPr lang="es-PE" dirty="0"/>
                    </a:p>
                  </a:txBody>
                  <a:tcPr/>
                </a:tc>
                <a:tc>
                  <a:txBody>
                    <a:bodyPr/>
                    <a:lstStyle/>
                    <a:p>
                      <a:r>
                        <a:rPr lang="es-PE" sz="1200" dirty="0" smtClean="0"/>
                        <a:t>Lo fundamental en la religión puede no ser Dios, sino otras figuras que se vuelven “prácticas”: las devociones. Veneración a la “Virgen Dolorosa” (Ecuador)</a:t>
                      </a:r>
                      <a:endParaRPr lang="es-PE" sz="1200" dirty="0"/>
                    </a:p>
                  </a:txBody>
                  <a:tcPr/>
                </a:tc>
                <a:tc>
                  <a:txBody>
                    <a:bodyPr/>
                    <a:lstStyle/>
                    <a:p>
                      <a:r>
                        <a:rPr lang="es-PE" sz="1200" dirty="0" smtClean="0"/>
                        <a:t>Manifestación religiosa en Ecuador. </a:t>
                      </a:r>
                      <a:endParaRPr lang="es-PE" sz="1200" dirty="0"/>
                    </a:p>
                  </a:txBody>
                  <a:tcPr/>
                </a:tc>
                <a:tc>
                  <a:txBody>
                    <a:bodyPr/>
                    <a:lstStyle/>
                    <a:p>
                      <a:r>
                        <a:rPr lang="es-PE" sz="1200" dirty="0" smtClean="0"/>
                        <a:t>Ampliar el registro desde</a:t>
                      </a:r>
                      <a:r>
                        <a:rPr lang="es-PE" sz="1200" baseline="0" dirty="0" smtClean="0"/>
                        <a:t> lo histórico hasta lo actual. </a:t>
                      </a:r>
                      <a:endParaRPr lang="es-PE" sz="1200" dirty="0"/>
                    </a:p>
                  </a:txBody>
                  <a:tcPr/>
                </a:tc>
                <a:tc>
                  <a:txBody>
                    <a:bodyPr/>
                    <a:lstStyle/>
                    <a:p>
                      <a:endParaRPr lang="es-PE" sz="1200"/>
                    </a:p>
                  </a:txBody>
                  <a:tcPr/>
                </a:tc>
                <a:tc>
                  <a:txBody>
                    <a:bodyPr/>
                    <a:lstStyle/>
                    <a:p>
                      <a:endParaRPr lang="es-PE" sz="1200"/>
                    </a:p>
                  </a:txBody>
                  <a:tcPr/>
                </a:tc>
                <a:tc>
                  <a:txBody>
                    <a:bodyPr/>
                    <a:lstStyle/>
                    <a:p>
                      <a:endParaRPr lang="es-PE" sz="1200"/>
                    </a:p>
                  </a:txBody>
                  <a:tcPr/>
                </a:tc>
                <a:tc>
                  <a:txBody>
                    <a:bodyPr/>
                    <a:lstStyle/>
                    <a:p>
                      <a:endParaRPr lang="es-PE" sz="1200"/>
                    </a:p>
                  </a:txBody>
                  <a:tcPr/>
                </a:tc>
                <a:tc>
                  <a:txBody>
                    <a:bodyPr/>
                    <a:lstStyle/>
                    <a:p>
                      <a:endParaRPr lang="es-PE" sz="1200"/>
                    </a:p>
                  </a:txBody>
                  <a:tcPr/>
                </a:tc>
                <a:tc>
                  <a:txBody>
                    <a:bodyPr/>
                    <a:lstStyle/>
                    <a:p>
                      <a:endParaRPr lang="es-PE" sz="1200"/>
                    </a:p>
                  </a:txBody>
                  <a:tcPr/>
                </a:tc>
                <a:extLst>
                  <a:ext uri="{0D108BD9-81ED-4DB2-BD59-A6C34878D82A}">
                    <a16:rowId xmlns:a16="http://schemas.microsoft.com/office/drawing/2014/main" val="1189834778"/>
                  </a:ext>
                </a:extLst>
              </a:tr>
              <a:tr h="523049">
                <a:tc>
                  <a:txBody>
                    <a:bodyPr/>
                    <a:lstStyle/>
                    <a:p>
                      <a:r>
                        <a:rPr lang="es-PE" dirty="0" smtClean="0"/>
                        <a:t>Christian </a:t>
                      </a:r>
                      <a:endParaRPr lang="es-PE" dirty="0"/>
                    </a:p>
                  </a:txBody>
                  <a:tcPr/>
                </a:tc>
                <a:tc>
                  <a:txBody>
                    <a:bodyPr/>
                    <a:lstStyle/>
                    <a:p>
                      <a:r>
                        <a:rPr lang="es-PE" sz="1200" dirty="0" smtClean="0"/>
                        <a:t>Misticismo en</a:t>
                      </a:r>
                      <a:r>
                        <a:rPr lang="es-PE" sz="1200" baseline="0" dirty="0" smtClean="0"/>
                        <a:t> la religión cristiana</a:t>
                      </a:r>
                      <a:endParaRPr lang="es-PE" sz="1200" dirty="0"/>
                    </a:p>
                  </a:txBody>
                  <a:tcPr/>
                </a:tc>
                <a:tc>
                  <a:txBody>
                    <a:bodyPr/>
                    <a:lstStyle/>
                    <a:p>
                      <a:r>
                        <a:rPr lang="es-PE" sz="1200" dirty="0" smtClean="0"/>
                        <a:t>Medioevo</a:t>
                      </a:r>
                      <a:endParaRPr lang="es-PE" sz="1200" dirty="0"/>
                    </a:p>
                  </a:txBody>
                  <a:tcPr/>
                </a:tc>
                <a:tc>
                  <a:txBody>
                    <a:bodyPr/>
                    <a:lstStyle/>
                    <a:p>
                      <a:r>
                        <a:rPr lang="es-PE" sz="1200" dirty="0" smtClean="0"/>
                        <a:t>Misticismo</a:t>
                      </a:r>
                      <a:r>
                        <a:rPr lang="es-PE" sz="1200" baseline="0" dirty="0" smtClean="0"/>
                        <a:t> trascendiendo barreras de las religiones. Religiones como necesidad humana.</a:t>
                      </a:r>
                      <a:endParaRPr lang="es-PE" sz="1200" dirty="0"/>
                    </a:p>
                  </a:txBody>
                  <a:tcPr/>
                </a:tc>
                <a:tc>
                  <a:txBody>
                    <a:bodyPr/>
                    <a:lstStyle/>
                    <a:p>
                      <a:endParaRPr lang="es-PE" sz="1200"/>
                    </a:p>
                  </a:txBody>
                  <a:tcPr/>
                </a:tc>
                <a:tc>
                  <a:txBody>
                    <a:bodyPr/>
                    <a:lstStyle/>
                    <a:p>
                      <a:endParaRPr lang="es-PE" sz="1200"/>
                    </a:p>
                  </a:txBody>
                  <a:tcPr/>
                </a:tc>
                <a:tc>
                  <a:txBody>
                    <a:bodyPr/>
                    <a:lstStyle/>
                    <a:p>
                      <a:endParaRPr lang="es-PE" sz="1200"/>
                    </a:p>
                  </a:txBody>
                  <a:tcPr/>
                </a:tc>
                <a:tc>
                  <a:txBody>
                    <a:bodyPr/>
                    <a:lstStyle/>
                    <a:p>
                      <a:endParaRPr lang="es-PE" sz="1200"/>
                    </a:p>
                  </a:txBody>
                  <a:tcPr/>
                </a:tc>
                <a:tc>
                  <a:txBody>
                    <a:bodyPr/>
                    <a:lstStyle/>
                    <a:p>
                      <a:endParaRPr lang="es-PE" sz="1200"/>
                    </a:p>
                  </a:txBody>
                  <a:tcPr/>
                </a:tc>
                <a:tc>
                  <a:txBody>
                    <a:bodyPr/>
                    <a:lstStyle/>
                    <a:p>
                      <a:endParaRPr lang="es-PE" sz="1200"/>
                    </a:p>
                  </a:txBody>
                  <a:tcPr/>
                </a:tc>
                <a:extLst>
                  <a:ext uri="{0D108BD9-81ED-4DB2-BD59-A6C34878D82A}">
                    <a16:rowId xmlns:a16="http://schemas.microsoft.com/office/drawing/2014/main" val="792925849"/>
                  </a:ext>
                </a:extLst>
              </a:tr>
              <a:tr h="506311">
                <a:tc>
                  <a:txBody>
                    <a:bodyPr/>
                    <a:lstStyle/>
                    <a:p>
                      <a:r>
                        <a:rPr lang="es-PE" dirty="0" smtClean="0"/>
                        <a:t>Claudia</a:t>
                      </a:r>
                      <a:endParaRPr lang="es-PE" dirty="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a:p>
                  </a:txBody>
                  <a:tcPr/>
                </a:tc>
                <a:tc>
                  <a:txBody>
                    <a:bodyPr/>
                    <a:lstStyle/>
                    <a:p>
                      <a:endParaRPr lang="es-PE" sz="1200"/>
                    </a:p>
                  </a:txBody>
                  <a:tcPr/>
                </a:tc>
                <a:tc>
                  <a:txBody>
                    <a:bodyPr/>
                    <a:lstStyle/>
                    <a:p>
                      <a:endParaRPr lang="es-PE" sz="1200"/>
                    </a:p>
                  </a:txBody>
                  <a:tcPr/>
                </a:tc>
                <a:tc>
                  <a:txBody>
                    <a:bodyPr/>
                    <a:lstStyle/>
                    <a:p>
                      <a:endParaRPr lang="es-PE" sz="1200"/>
                    </a:p>
                  </a:txBody>
                  <a:tcPr/>
                </a:tc>
                <a:tc>
                  <a:txBody>
                    <a:bodyPr/>
                    <a:lstStyle/>
                    <a:p>
                      <a:endParaRPr lang="es-PE" sz="1200"/>
                    </a:p>
                  </a:txBody>
                  <a:tcPr/>
                </a:tc>
                <a:extLst>
                  <a:ext uri="{0D108BD9-81ED-4DB2-BD59-A6C34878D82A}">
                    <a16:rowId xmlns:a16="http://schemas.microsoft.com/office/drawing/2014/main" val="4053082819"/>
                  </a:ext>
                </a:extLst>
              </a:tr>
              <a:tr h="541802">
                <a:tc>
                  <a:txBody>
                    <a:bodyPr/>
                    <a:lstStyle/>
                    <a:p>
                      <a:r>
                        <a:rPr lang="es-PE" dirty="0" err="1" smtClean="0"/>
                        <a:t>Yenifer</a:t>
                      </a:r>
                      <a:endParaRPr lang="es-PE" dirty="0"/>
                    </a:p>
                  </a:txBody>
                  <a:tcPr/>
                </a:tc>
                <a:tc>
                  <a:txBody>
                    <a:bodyPr/>
                    <a:lstStyle/>
                    <a:p>
                      <a:r>
                        <a:rPr lang="es-PE" sz="1200" dirty="0" smtClean="0"/>
                        <a:t>Fenómeno angelical,</a:t>
                      </a:r>
                      <a:r>
                        <a:rPr lang="es-PE" sz="1200" baseline="0" dirty="0" smtClean="0"/>
                        <a:t> en virtud de un evento (islam/compañía de Jesús)</a:t>
                      </a:r>
                      <a:endParaRPr lang="es-PE" sz="1200" dirty="0"/>
                    </a:p>
                  </a:txBody>
                  <a:tcPr/>
                </a:tc>
                <a:tc>
                  <a:txBody>
                    <a:bodyPr/>
                    <a:lstStyle/>
                    <a:p>
                      <a:r>
                        <a:rPr lang="es-PE" sz="1200" dirty="0" err="1" smtClean="0"/>
                        <a:t>Virreynato</a:t>
                      </a:r>
                      <a:r>
                        <a:rPr lang="es-PE" sz="1200" baseline="0" dirty="0" smtClean="0"/>
                        <a:t> / Teología remota</a:t>
                      </a:r>
                      <a:endParaRPr lang="es-PE" sz="1200" dirty="0"/>
                    </a:p>
                  </a:txBody>
                  <a:tcPr/>
                </a:tc>
                <a:tc>
                  <a:txBody>
                    <a:bodyPr/>
                    <a:lstStyle/>
                    <a:p>
                      <a:r>
                        <a:rPr lang="es-PE" sz="1200" dirty="0" smtClean="0"/>
                        <a:t>Ángel</a:t>
                      </a:r>
                      <a:r>
                        <a:rPr lang="es-PE" sz="1200" baseline="0" dirty="0" smtClean="0"/>
                        <a:t> en cuanto “mensajero”</a:t>
                      </a:r>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a:p>
                  </a:txBody>
                  <a:tcPr/>
                </a:tc>
                <a:tc>
                  <a:txBody>
                    <a:bodyPr/>
                    <a:lstStyle/>
                    <a:p>
                      <a:endParaRPr lang="es-PE" sz="1200"/>
                    </a:p>
                  </a:txBody>
                  <a:tcPr/>
                </a:tc>
                <a:tc>
                  <a:txBody>
                    <a:bodyPr/>
                    <a:lstStyle/>
                    <a:p>
                      <a:endParaRPr lang="es-PE" sz="1200"/>
                    </a:p>
                  </a:txBody>
                  <a:tcPr/>
                </a:tc>
                <a:tc>
                  <a:txBody>
                    <a:bodyPr/>
                    <a:lstStyle/>
                    <a:p>
                      <a:endParaRPr lang="es-PE" sz="1200"/>
                    </a:p>
                  </a:txBody>
                  <a:tcPr/>
                </a:tc>
                <a:extLst>
                  <a:ext uri="{0D108BD9-81ED-4DB2-BD59-A6C34878D82A}">
                    <a16:rowId xmlns:a16="http://schemas.microsoft.com/office/drawing/2014/main" val="3118665209"/>
                  </a:ext>
                </a:extLst>
              </a:tr>
              <a:tr h="1301749">
                <a:tc>
                  <a:txBody>
                    <a:bodyPr/>
                    <a:lstStyle/>
                    <a:p>
                      <a:r>
                        <a:rPr lang="es-PE" dirty="0" smtClean="0"/>
                        <a:t>Mauricio</a:t>
                      </a:r>
                      <a:endParaRPr lang="es-PE" dirty="0"/>
                    </a:p>
                  </a:txBody>
                  <a:tcPr/>
                </a:tc>
                <a:tc>
                  <a:txBody>
                    <a:bodyPr/>
                    <a:lstStyle/>
                    <a:p>
                      <a:r>
                        <a:rPr lang="es-PE" sz="1200" dirty="0" smtClean="0"/>
                        <a:t>Evangelio</a:t>
                      </a:r>
                      <a:r>
                        <a:rPr lang="es-PE" sz="1200" baseline="0" dirty="0" smtClean="0"/>
                        <a:t> San Mateo. Lo que expresa Jesús frente a las estructuras sociales de su contexto. Libertad religiosa. Relación con Dios: relación con la naturaleza. Deus </a:t>
                      </a:r>
                      <a:r>
                        <a:rPr lang="es-PE" sz="1200" baseline="0" dirty="0" err="1" smtClean="0"/>
                        <a:t>sive</a:t>
                      </a:r>
                      <a:r>
                        <a:rPr lang="es-PE" sz="1200" baseline="0" dirty="0" smtClean="0"/>
                        <a:t> natura</a:t>
                      </a:r>
                      <a:endParaRPr lang="es-PE" sz="1200" dirty="0"/>
                    </a:p>
                  </a:txBody>
                  <a:tcPr/>
                </a:tc>
                <a:tc>
                  <a:txBody>
                    <a:bodyPr/>
                    <a:lstStyle/>
                    <a:p>
                      <a:r>
                        <a:rPr lang="es-PE" sz="1200" dirty="0" smtClean="0"/>
                        <a:t>Contexto político</a:t>
                      </a:r>
                      <a:r>
                        <a:rPr lang="es-PE" sz="1200" baseline="0" dirty="0" smtClean="0"/>
                        <a:t> de la época de Jesús vs fariseos. </a:t>
                      </a:r>
                      <a:endParaRPr lang="es-PE" sz="1200" dirty="0"/>
                    </a:p>
                  </a:txBody>
                  <a:tcPr/>
                </a:tc>
                <a:tc>
                  <a:txBody>
                    <a:bodyPr/>
                    <a:lstStyle/>
                    <a:p>
                      <a:r>
                        <a:rPr lang="es-PE" sz="1200" dirty="0" smtClean="0"/>
                        <a:t>Nueva</a:t>
                      </a:r>
                      <a:r>
                        <a:rPr lang="es-PE" sz="1200" baseline="0" dirty="0" smtClean="0"/>
                        <a:t> perspectiva de la religión más allá de los límites acostumbrados. Interpretación de </a:t>
                      </a:r>
                      <a:r>
                        <a:rPr lang="es-PE" sz="1200" baseline="0" dirty="0" err="1" smtClean="0"/>
                        <a:t>Passolini</a:t>
                      </a:r>
                      <a:r>
                        <a:rPr lang="es-PE" sz="1200" baseline="0" dirty="0" smtClean="0"/>
                        <a:t> </a:t>
                      </a:r>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a:p>
                  </a:txBody>
                  <a:tcPr/>
                </a:tc>
                <a:extLst>
                  <a:ext uri="{0D108BD9-81ED-4DB2-BD59-A6C34878D82A}">
                    <a16:rowId xmlns:a16="http://schemas.microsoft.com/office/drawing/2014/main" val="2478288932"/>
                  </a:ext>
                </a:extLst>
              </a:tr>
              <a:tr h="1250966">
                <a:tc>
                  <a:txBody>
                    <a:bodyPr/>
                    <a:lstStyle/>
                    <a:p>
                      <a:r>
                        <a:rPr lang="es-PE" dirty="0" smtClean="0"/>
                        <a:t>Dany</a:t>
                      </a:r>
                      <a:endParaRPr lang="es-PE" dirty="0"/>
                    </a:p>
                  </a:txBody>
                  <a:tcPr/>
                </a:tc>
                <a:tc>
                  <a:txBody>
                    <a:bodyPr/>
                    <a:lstStyle/>
                    <a:p>
                      <a:r>
                        <a:rPr lang="es-PE" sz="1200" dirty="0" smtClean="0"/>
                        <a:t>La caridad entendida como virtud teologal. Santo Tomás. ¿es opuesta o no al amor concupiscente?  Vs, Amor diligente. La interpretación</a:t>
                      </a:r>
                      <a:r>
                        <a:rPr lang="es-PE" sz="1200" baseline="0" dirty="0" smtClean="0"/>
                        <a:t> de </a:t>
                      </a:r>
                      <a:r>
                        <a:rPr lang="es-PE" sz="1200" baseline="0" dirty="0" err="1" smtClean="0"/>
                        <a:t>Roussellot</a:t>
                      </a:r>
                      <a:r>
                        <a:rPr lang="es-PE" sz="1200" baseline="0" dirty="0" smtClean="0"/>
                        <a:t> es válida.</a:t>
                      </a:r>
                      <a:endParaRPr lang="es-PE" sz="1200" dirty="0"/>
                    </a:p>
                  </a:txBody>
                  <a:tcPr/>
                </a:tc>
                <a:tc>
                  <a:txBody>
                    <a:bodyPr/>
                    <a:lstStyle/>
                    <a:p>
                      <a:r>
                        <a:rPr lang="es-PE" sz="1200" dirty="0" smtClean="0"/>
                        <a:t>Contexto actualizado de la religión. Rescatar idea del amor medieval.</a:t>
                      </a:r>
                      <a:endParaRPr lang="es-PE" sz="1200" dirty="0"/>
                    </a:p>
                  </a:txBody>
                  <a:tcPr/>
                </a:tc>
                <a:tc>
                  <a:txBody>
                    <a:bodyPr/>
                    <a:lstStyle/>
                    <a:p>
                      <a:r>
                        <a:rPr lang="es-PE" sz="1200" dirty="0" smtClean="0"/>
                        <a:t>Tema</a:t>
                      </a:r>
                      <a:r>
                        <a:rPr lang="es-PE" sz="1200" baseline="0" dirty="0" smtClean="0"/>
                        <a:t> ya revisado, interés de investigaciones alternos. Nuevas concepciones religiosas del cuerpo</a:t>
                      </a:r>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a:p>
                  </a:txBody>
                  <a:tcPr/>
                </a:tc>
                <a:tc>
                  <a:txBody>
                    <a:bodyPr/>
                    <a:lstStyle/>
                    <a:p>
                      <a:endParaRPr lang="es-PE" sz="1200"/>
                    </a:p>
                  </a:txBody>
                  <a:tcPr/>
                </a:tc>
                <a:tc>
                  <a:txBody>
                    <a:bodyPr/>
                    <a:lstStyle/>
                    <a:p>
                      <a:endParaRPr lang="es-PE" sz="1200" dirty="0"/>
                    </a:p>
                  </a:txBody>
                  <a:tcPr/>
                </a:tc>
                <a:extLst>
                  <a:ext uri="{0D108BD9-81ED-4DB2-BD59-A6C34878D82A}">
                    <a16:rowId xmlns:a16="http://schemas.microsoft.com/office/drawing/2014/main" val="2468119034"/>
                  </a:ext>
                </a:extLst>
              </a:tr>
              <a:tr h="815787">
                <a:tc>
                  <a:txBody>
                    <a:bodyPr/>
                    <a:lstStyle/>
                    <a:p>
                      <a:r>
                        <a:rPr lang="es-PE" dirty="0" smtClean="0"/>
                        <a:t>Raúl</a:t>
                      </a:r>
                      <a:endParaRPr lang="es-PE" dirty="0"/>
                    </a:p>
                  </a:txBody>
                  <a:tcPr/>
                </a:tc>
                <a:tc>
                  <a:txBody>
                    <a:bodyPr/>
                    <a:lstStyle/>
                    <a:p>
                      <a:r>
                        <a:rPr lang="es-PE" sz="1200" dirty="0" err="1" smtClean="0"/>
                        <a:t>Nussbaum</a:t>
                      </a:r>
                      <a:r>
                        <a:rPr lang="es-PE" sz="1200" dirty="0" smtClean="0"/>
                        <a:t>: la nueva intolerancia religiosa. El</a:t>
                      </a:r>
                      <a:r>
                        <a:rPr lang="es-PE" sz="1200" baseline="0" dirty="0" smtClean="0"/>
                        <a:t> miedo y su papel en la justicia política. Miedo y narcicismo. Intolerancia religiosa. Secularización. Occidentalismo. </a:t>
                      </a:r>
                      <a:endParaRPr lang="es-PE" sz="1200" dirty="0"/>
                    </a:p>
                  </a:txBody>
                  <a:tcPr/>
                </a:tc>
                <a:tc>
                  <a:txBody>
                    <a:bodyPr/>
                    <a:lstStyle/>
                    <a:p>
                      <a:r>
                        <a:rPr lang="es-PE" sz="1200" dirty="0" smtClean="0"/>
                        <a:t>USA 11/Sept. Intolerancia al Islam.</a:t>
                      </a:r>
                      <a:r>
                        <a:rPr lang="es-PE" sz="1200" baseline="0" dirty="0" smtClean="0"/>
                        <a:t> </a:t>
                      </a:r>
                      <a:endParaRPr lang="es-PE" sz="1200" dirty="0"/>
                    </a:p>
                  </a:txBody>
                  <a:tcPr/>
                </a:tc>
                <a:tc>
                  <a:txBody>
                    <a:bodyPr/>
                    <a:lstStyle/>
                    <a:p>
                      <a:endParaRPr lang="es-PE" sz="120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tc>
                  <a:txBody>
                    <a:bodyPr/>
                    <a:lstStyle/>
                    <a:p>
                      <a:endParaRPr lang="es-PE" sz="1200" dirty="0"/>
                    </a:p>
                  </a:txBody>
                  <a:tcPr/>
                </a:tc>
                <a:extLst>
                  <a:ext uri="{0D108BD9-81ED-4DB2-BD59-A6C34878D82A}">
                    <a16:rowId xmlns:a16="http://schemas.microsoft.com/office/drawing/2014/main" val="3587496899"/>
                  </a:ext>
                </a:extLst>
              </a:tr>
            </a:tbl>
          </a:graphicData>
        </a:graphic>
      </p:graphicFrame>
    </p:spTree>
    <p:extLst>
      <p:ext uri="{BB962C8B-B14F-4D97-AF65-F5344CB8AC3E}">
        <p14:creationId xmlns:p14="http://schemas.microsoft.com/office/powerpoint/2010/main" val="329799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smtClean="0"/>
              <a:t>La importancia de la “descripción fenomenológica”</a:t>
            </a:r>
            <a:endParaRPr lang="es-PE" dirty="0"/>
          </a:p>
        </p:txBody>
      </p:sp>
      <p:pic>
        <p:nvPicPr>
          <p:cNvPr id="4" name="Imagen 3"/>
          <p:cNvPicPr>
            <a:picLocks noChangeAspect="1"/>
          </p:cNvPicPr>
          <p:nvPr/>
        </p:nvPicPr>
        <p:blipFill>
          <a:blip r:embed="rId2"/>
          <a:stretch>
            <a:fillRect/>
          </a:stretch>
        </p:blipFill>
        <p:spPr>
          <a:xfrm>
            <a:off x="838200" y="1778182"/>
            <a:ext cx="4486275" cy="1485900"/>
          </a:xfrm>
          <a:prstGeom prst="rect">
            <a:avLst/>
          </a:prstGeom>
        </p:spPr>
      </p:pic>
      <p:pic>
        <p:nvPicPr>
          <p:cNvPr id="5" name="Imagen 4"/>
          <p:cNvPicPr>
            <a:picLocks noChangeAspect="1"/>
          </p:cNvPicPr>
          <p:nvPr/>
        </p:nvPicPr>
        <p:blipFill>
          <a:blip r:embed="rId3"/>
          <a:stretch>
            <a:fillRect/>
          </a:stretch>
        </p:blipFill>
        <p:spPr>
          <a:xfrm>
            <a:off x="6315892" y="2054951"/>
            <a:ext cx="3581400" cy="971550"/>
          </a:xfrm>
          <a:prstGeom prst="rect">
            <a:avLst/>
          </a:prstGeom>
        </p:spPr>
      </p:pic>
      <p:pic>
        <p:nvPicPr>
          <p:cNvPr id="6" name="Imagen 5"/>
          <p:cNvPicPr>
            <a:picLocks noChangeAspect="1"/>
          </p:cNvPicPr>
          <p:nvPr/>
        </p:nvPicPr>
        <p:blipFill>
          <a:blip r:embed="rId4"/>
          <a:stretch>
            <a:fillRect/>
          </a:stretch>
        </p:blipFill>
        <p:spPr>
          <a:xfrm>
            <a:off x="6315892" y="3094401"/>
            <a:ext cx="2705100" cy="571500"/>
          </a:xfrm>
          <a:prstGeom prst="rect">
            <a:avLst/>
          </a:prstGeom>
        </p:spPr>
      </p:pic>
      <p:pic>
        <p:nvPicPr>
          <p:cNvPr id="7" name="Imagen 6"/>
          <p:cNvPicPr>
            <a:picLocks noChangeAspect="1"/>
          </p:cNvPicPr>
          <p:nvPr/>
        </p:nvPicPr>
        <p:blipFill>
          <a:blip r:embed="rId5"/>
          <a:stretch>
            <a:fillRect/>
          </a:stretch>
        </p:blipFill>
        <p:spPr>
          <a:xfrm>
            <a:off x="6315892" y="3807621"/>
            <a:ext cx="2200275" cy="581025"/>
          </a:xfrm>
          <a:prstGeom prst="rect">
            <a:avLst/>
          </a:prstGeom>
        </p:spPr>
      </p:pic>
      <p:pic>
        <p:nvPicPr>
          <p:cNvPr id="8" name="Imagen 7"/>
          <p:cNvPicPr>
            <a:picLocks noChangeAspect="1"/>
          </p:cNvPicPr>
          <p:nvPr/>
        </p:nvPicPr>
        <p:blipFill>
          <a:blip r:embed="rId6"/>
          <a:stretch>
            <a:fillRect/>
          </a:stretch>
        </p:blipFill>
        <p:spPr>
          <a:xfrm>
            <a:off x="6315892" y="4530366"/>
            <a:ext cx="1914525" cy="447675"/>
          </a:xfrm>
          <a:prstGeom prst="rect">
            <a:avLst/>
          </a:prstGeom>
        </p:spPr>
      </p:pic>
      <p:pic>
        <p:nvPicPr>
          <p:cNvPr id="9" name="Imagen 8"/>
          <p:cNvPicPr>
            <a:picLocks noChangeAspect="1"/>
          </p:cNvPicPr>
          <p:nvPr/>
        </p:nvPicPr>
        <p:blipFill>
          <a:blip r:embed="rId7"/>
          <a:stretch>
            <a:fillRect/>
          </a:stretch>
        </p:blipFill>
        <p:spPr>
          <a:xfrm>
            <a:off x="6315892" y="5154868"/>
            <a:ext cx="3305175" cy="942975"/>
          </a:xfrm>
          <a:prstGeom prst="rect">
            <a:avLst/>
          </a:prstGeom>
        </p:spPr>
      </p:pic>
      <p:pic>
        <p:nvPicPr>
          <p:cNvPr id="10" name="Imagen 9"/>
          <p:cNvPicPr>
            <a:picLocks noChangeAspect="1"/>
          </p:cNvPicPr>
          <p:nvPr/>
        </p:nvPicPr>
        <p:blipFill>
          <a:blip r:embed="rId8"/>
          <a:stretch>
            <a:fillRect/>
          </a:stretch>
        </p:blipFill>
        <p:spPr>
          <a:xfrm>
            <a:off x="1705383" y="3283676"/>
            <a:ext cx="3368040" cy="3194765"/>
          </a:xfrm>
          <a:prstGeom prst="rect">
            <a:avLst/>
          </a:prstGeom>
        </p:spPr>
      </p:pic>
      <p:sp>
        <p:nvSpPr>
          <p:cNvPr id="3" name="Rectángulo 2"/>
          <p:cNvSpPr/>
          <p:nvPr/>
        </p:nvSpPr>
        <p:spPr>
          <a:xfrm>
            <a:off x="5728336" y="2894376"/>
            <a:ext cx="3892731" cy="9715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60648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041333" y="118603"/>
            <a:ext cx="6468428" cy="6608769"/>
          </a:xfrm>
          <a:prstGeom prst="rect">
            <a:avLst/>
          </a:prstGeom>
        </p:spPr>
      </p:pic>
    </p:spTree>
    <p:extLst>
      <p:ext uri="{BB962C8B-B14F-4D97-AF65-F5344CB8AC3E}">
        <p14:creationId xmlns:p14="http://schemas.microsoft.com/office/powerpoint/2010/main" val="889604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smtClean="0"/>
              <a:t>La importancia de la “descripción fenomenológica”</a:t>
            </a:r>
            <a:endParaRPr lang="es-PE" dirty="0"/>
          </a:p>
        </p:txBody>
      </p:sp>
      <p:pic>
        <p:nvPicPr>
          <p:cNvPr id="4" name="Imagen 3"/>
          <p:cNvPicPr>
            <a:picLocks noChangeAspect="1"/>
          </p:cNvPicPr>
          <p:nvPr/>
        </p:nvPicPr>
        <p:blipFill>
          <a:blip r:embed="rId2"/>
          <a:stretch>
            <a:fillRect/>
          </a:stretch>
        </p:blipFill>
        <p:spPr>
          <a:xfrm>
            <a:off x="838200" y="1778182"/>
            <a:ext cx="4486275" cy="1485900"/>
          </a:xfrm>
          <a:prstGeom prst="rect">
            <a:avLst/>
          </a:prstGeom>
        </p:spPr>
      </p:pic>
      <p:pic>
        <p:nvPicPr>
          <p:cNvPr id="5" name="Imagen 4"/>
          <p:cNvPicPr>
            <a:picLocks noChangeAspect="1"/>
          </p:cNvPicPr>
          <p:nvPr/>
        </p:nvPicPr>
        <p:blipFill>
          <a:blip r:embed="rId3"/>
          <a:stretch>
            <a:fillRect/>
          </a:stretch>
        </p:blipFill>
        <p:spPr>
          <a:xfrm>
            <a:off x="6315892" y="2054951"/>
            <a:ext cx="3581400" cy="971550"/>
          </a:xfrm>
          <a:prstGeom prst="rect">
            <a:avLst/>
          </a:prstGeom>
        </p:spPr>
      </p:pic>
      <p:pic>
        <p:nvPicPr>
          <p:cNvPr id="6" name="Imagen 5"/>
          <p:cNvPicPr>
            <a:picLocks noChangeAspect="1"/>
          </p:cNvPicPr>
          <p:nvPr/>
        </p:nvPicPr>
        <p:blipFill>
          <a:blip r:embed="rId4"/>
          <a:stretch>
            <a:fillRect/>
          </a:stretch>
        </p:blipFill>
        <p:spPr>
          <a:xfrm>
            <a:off x="6315892" y="3094401"/>
            <a:ext cx="2705100" cy="571500"/>
          </a:xfrm>
          <a:prstGeom prst="rect">
            <a:avLst/>
          </a:prstGeom>
        </p:spPr>
      </p:pic>
      <p:pic>
        <p:nvPicPr>
          <p:cNvPr id="7" name="Imagen 6"/>
          <p:cNvPicPr>
            <a:picLocks noChangeAspect="1"/>
          </p:cNvPicPr>
          <p:nvPr/>
        </p:nvPicPr>
        <p:blipFill>
          <a:blip r:embed="rId5"/>
          <a:stretch>
            <a:fillRect/>
          </a:stretch>
        </p:blipFill>
        <p:spPr>
          <a:xfrm>
            <a:off x="6315892" y="3807621"/>
            <a:ext cx="2200275" cy="581025"/>
          </a:xfrm>
          <a:prstGeom prst="rect">
            <a:avLst/>
          </a:prstGeom>
        </p:spPr>
      </p:pic>
      <p:pic>
        <p:nvPicPr>
          <p:cNvPr id="8" name="Imagen 7"/>
          <p:cNvPicPr>
            <a:picLocks noChangeAspect="1"/>
          </p:cNvPicPr>
          <p:nvPr/>
        </p:nvPicPr>
        <p:blipFill>
          <a:blip r:embed="rId6"/>
          <a:stretch>
            <a:fillRect/>
          </a:stretch>
        </p:blipFill>
        <p:spPr>
          <a:xfrm>
            <a:off x="6315892" y="4530366"/>
            <a:ext cx="1914525" cy="447675"/>
          </a:xfrm>
          <a:prstGeom prst="rect">
            <a:avLst/>
          </a:prstGeom>
        </p:spPr>
      </p:pic>
      <p:pic>
        <p:nvPicPr>
          <p:cNvPr id="9" name="Imagen 8"/>
          <p:cNvPicPr>
            <a:picLocks noChangeAspect="1"/>
          </p:cNvPicPr>
          <p:nvPr/>
        </p:nvPicPr>
        <p:blipFill>
          <a:blip r:embed="rId7"/>
          <a:stretch>
            <a:fillRect/>
          </a:stretch>
        </p:blipFill>
        <p:spPr>
          <a:xfrm>
            <a:off x="6315892" y="5154868"/>
            <a:ext cx="3305175" cy="942975"/>
          </a:xfrm>
          <a:prstGeom prst="rect">
            <a:avLst/>
          </a:prstGeom>
        </p:spPr>
      </p:pic>
      <p:sp>
        <p:nvSpPr>
          <p:cNvPr id="3" name="Rectángulo 2"/>
          <p:cNvSpPr/>
          <p:nvPr/>
        </p:nvSpPr>
        <p:spPr>
          <a:xfrm>
            <a:off x="5722076" y="3604909"/>
            <a:ext cx="3892731" cy="9715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1" name="Imagen 10"/>
          <p:cNvPicPr>
            <a:picLocks noChangeAspect="1"/>
          </p:cNvPicPr>
          <p:nvPr/>
        </p:nvPicPr>
        <p:blipFill>
          <a:blip r:embed="rId8"/>
          <a:stretch>
            <a:fillRect/>
          </a:stretch>
        </p:blipFill>
        <p:spPr>
          <a:xfrm>
            <a:off x="3439886" y="4126848"/>
            <a:ext cx="1457325" cy="1524000"/>
          </a:xfrm>
          <a:prstGeom prst="rect">
            <a:avLst/>
          </a:prstGeom>
        </p:spPr>
      </p:pic>
    </p:spTree>
    <p:extLst>
      <p:ext uri="{BB962C8B-B14F-4D97-AF65-F5344CB8AC3E}">
        <p14:creationId xmlns:p14="http://schemas.microsoft.com/office/powerpoint/2010/main" val="2178499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4686" y="-1"/>
            <a:ext cx="7212194" cy="6885111"/>
          </a:xfrm>
          <a:prstGeom prst="rect">
            <a:avLst/>
          </a:prstGeom>
        </p:spPr>
      </p:pic>
      <p:sp>
        <p:nvSpPr>
          <p:cNvPr id="2" name="Rectángulo 1"/>
          <p:cNvSpPr/>
          <p:nvPr/>
        </p:nvSpPr>
        <p:spPr>
          <a:xfrm>
            <a:off x="2455817" y="5120640"/>
            <a:ext cx="2978332" cy="15283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3" name="Rectángulo 2"/>
          <p:cNvSpPr/>
          <p:nvPr/>
        </p:nvSpPr>
        <p:spPr>
          <a:xfrm>
            <a:off x="2455817" y="3840480"/>
            <a:ext cx="2599509" cy="10319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2455817" y="940526"/>
            <a:ext cx="2769326" cy="1045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77544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3751262390"/>
              </p:ext>
            </p:extLst>
          </p:nvPr>
        </p:nvGraphicFramePr>
        <p:xfrm>
          <a:off x="0" y="0"/>
          <a:ext cx="12192001" cy="7403102"/>
        </p:xfrm>
        <a:graphic>
          <a:graphicData uri="http://schemas.openxmlformats.org/drawingml/2006/table">
            <a:tbl>
              <a:tblPr>
                <a:tableStyleId>{5C22544A-7EE6-4342-B048-85BDC9FD1C3A}</a:tableStyleId>
              </a:tblPr>
              <a:tblGrid>
                <a:gridCol w="3478199">
                  <a:extLst>
                    <a:ext uri="{9D8B030D-6E8A-4147-A177-3AD203B41FA5}">
                      <a16:colId xmlns:a16="http://schemas.microsoft.com/office/drawing/2014/main" val="26594750"/>
                    </a:ext>
                  </a:extLst>
                </a:gridCol>
                <a:gridCol w="3478199">
                  <a:extLst>
                    <a:ext uri="{9D8B030D-6E8A-4147-A177-3AD203B41FA5}">
                      <a16:colId xmlns:a16="http://schemas.microsoft.com/office/drawing/2014/main" val="3481177059"/>
                    </a:ext>
                  </a:extLst>
                </a:gridCol>
                <a:gridCol w="2892397">
                  <a:extLst>
                    <a:ext uri="{9D8B030D-6E8A-4147-A177-3AD203B41FA5}">
                      <a16:colId xmlns:a16="http://schemas.microsoft.com/office/drawing/2014/main" val="3996947626"/>
                    </a:ext>
                  </a:extLst>
                </a:gridCol>
                <a:gridCol w="2343206">
                  <a:extLst>
                    <a:ext uri="{9D8B030D-6E8A-4147-A177-3AD203B41FA5}">
                      <a16:colId xmlns:a16="http://schemas.microsoft.com/office/drawing/2014/main" val="1777352998"/>
                    </a:ext>
                  </a:extLst>
                </a:gridCol>
              </a:tblGrid>
              <a:tr h="1423851">
                <a:tc>
                  <a:txBody>
                    <a:bodyPr/>
                    <a:lstStyle/>
                    <a:p>
                      <a:pPr algn="ctr" fontAlgn="b"/>
                      <a:r>
                        <a:rPr lang="es-PE" sz="1600" b="1" i="0" u="none" strike="noStrike" dirty="0" err="1" smtClean="0">
                          <a:solidFill>
                            <a:srgbClr val="000000"/>
                          </a:solidFill>
                          <a:effectLst/>
                          <a:latin typeface="Calibri" panose="020F0502020204030204" pitchFamily="34" charset="0"/>
                        </a:rPr>
                        <a:t>Crisitian</a:t>
                      </a:r>
                      <a:endParaRPr lang="es-PE"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u="none" strike="noStrike" dirty="0">
                          <a:solidFill>
                            <a:srgbClr val="FF0000"/>
                          </a:solidFill>
                          <a:effectLst/>
                        </a:rPr>
                        <a:t>¿De qué manera se puede describir la experiencia mística a través del lenguaje poético? </a:t>
                      </a:r>
                      <a:r>
                        <a:rPr lang="es-PE" sz="1600" u="none" strike="noStrike" dirty="0" smtClean="0">
                          <a:solidFill>
                            <a:srgbClr val="FF0000"/>
                          </a:solidFill>
                          <a:effectLst/>
                        </a:rPr>
                        <a:t>(El Papel del lenguaje. Wittgenstein. Rumi histórico)</a:t>
                      </a:r>
                      <a:endParaRPr lang="es-PE" sz="16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b"/>
                      <a:r>
                        <a:rPr lang="es-PE" sz="1600" u="none" strike="noStrike" dirty="0" smtClean="0">
                          <a:effectLst/>
                        </a:rPr>
                        <a:t>¿Cuál</a:t>
                      </a:r>
                      <a:r>
                        <a:rPr lang="es-PE" sz="1600" u="none" strike="noStrike" baseline="0" dirty="0" smtClean="0">
                          <a:effectLst/>
                        </a:rPr>
                        <a:t> es el papel de Rumi en el ámbito de la mística </a:t>
                      </a:r>
                      <a:r>
                        <a:rPr lang="es-PE" sz="1600" u="none" strike="noStrike" baseline="0" dirty="0" err="1" smtClean="0">
                          <a:effectLst/>
                        </a:rPr>
                        <a:t>Sufi</a:t>
                      </a:r>
                      <a:r>
                        <a:rPr lang="es-PE" sz="1600" u="none" strike="noStrike" baseline="0" dirty="0" smtClean="0">
                          <a:effectLst/>
                        </a:rPr>
                        <a:t>?</a:t>
                      </a:r>
                      <a:endParaRPr lang="es-PE"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u="none" strike="noStrike" dirty="0">
                          <a:effectLst/>
                        </a:rPr>
                        <a:t>¿cómo podría abordar el lenguaje un no concepto?</a:t>
                      </a:r>
                      <a:endParaRPr lang="es-PE"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52780700"/>
                  </a:ext>
                </a:extLst>
              </a:tr>
              <a:tr h="988302">
                <a:tc>
                  <a:txBody>
                    <a:bodyPr/>
                    <a:lstStyle/>
                    <a:p>
                      <a:pPr algn="ctr" fontAlgn="b"/>
                      <a:r>
                        <a:rPr lang="es-PE" sz="1600" b="1" i="0" u="none" strike="noStrike" dirty="0" err="1" smtClean="0">
                          <a:solidFill>
                            <a:srgbClr val="000000"/>
                          </a:solidFill>
                          <a:effectLst/>
                          <a:latin typeface="Calibri" panose="020F0502020204030204" pitchFamily="34" charset="0"/>
                        </a:rPr>
                        <a:t>Yenifer</a:t>
                      </a:r>
                      <a:endParaRPr lang="es-PE"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u="none" strike="noStrike" dirty="0">
                          <a:effectLst/>
                        </a:rPr>
                        <a:t>¿Porqué el mensaje mistérico angelical fue prohibido dentro del catolicismo?</a:t>
                      </a:r>
                      <a:endParaRPr lang="es-PE"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u="none" strike="noStrike" dirty="0">
                          <a:effectLst/>
                        </a:rPr>
                        <a:t>¿Porqué a pesar de la prohibición, la compañía de Jesús utilizó la idea para representar algo?</a:t>
                      </a:r>
                      <a:endParaRPr lang="es-PE"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b="0" i="0" u="none" strike="noStrike" dirty="0" smtClean="0">
                          <a:solidFill>
                            <a:srgbClr val="000000"/>
                          </a:solidFill>
                          <a:effectLst/>
                          <a:latin typeface="Calibri" panose="020F0502020204030204" pitchFamily="34" charset="0"/>
                        </a:rPr>
                        <a:t>¿Qué relación existe entre</a:t>
                      </a:r>
                      <a:r>
                        <a:rPr lang="es-PE" sz="1600" b="0" i="0" u="none" strike="noStrike" baseline="0" dirty="0" smtClean="0">
                          <a:solidFill>
                            <a:srgbClr val="000000"/>
                          </a:solidFill>
                          <a:effectLst/>
                          <a:latin typeface="Calibri" panose="020F0502020204030204" pitchFamily="34" charset="0"/>
                        </a:rPr>
                        <a:t> las huacas y los ángeles?</a:t>
                      </a:r>
                      <a:endParaRPr lang="es-PE"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84360026"/>
                  </a:ext>
                </a:extLst>
              </a:tr>
              <a:tr h="1340456">
                <a:tc>
                  <a:txBody>
                    <a:bodyPr/>
                    <a:lstStyle/>
                    <a:p>
                      <a:pPr algn="ctr" fontAlgn="b"/>
                      <a:r>
                        <a:rPr lang="es-PE" sz="1600" b="1" i="0" u="none" strike="noStrike" dirty="0" smtClean="0">
                          <a:solidFill>
                            <a:srgbClr val="000000"/>
                          </a:solidFill>
                          <a:effectLst/>
                          <a:latin typeface="Calibri" panose="020F0502020204030204" pitchFamily="34" charset="0"/>
                        </a:rPr>
                        <a:t>Mauricio</a:t>
                      </a:r>
                      <a:endParaRPr lang="es-PE"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u="none" strike="noStrike" dirty="0">
                          <a:effectLst/>
                        </a:rPr>
                        <a:t>¿En qué medida se puede diferenciar lo político de lo religioso en la expresión de la fe?</a:t>
                      </a:r>
                      <a:endParaRPr lang="es-PE"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u="none" strike="noStrike" dirty="0">
                          <a:solidFill>
                            <a:srgbClr val="FF0000"/>
                          </a:solidFill>
                          <a:effectLst/>
                        </a:rPr>
                        <a:t>¿Cómo se define </a:t>
                      </a:r>
                      <a:r>
                        <a:rPr lang="es-PE" sz="1600" u="none" strike="noStrike" dirty="0" smtClean="0">
                          <a:solidFill>
                            <a:srgbClr val="FF0000"/>
                          </a:solidFill>
                          <a:effectLst/>
                        </a:rPr>
                        <a:t>cómo </a:t>
                      </a:r>
                      <a:r>
                        <a:rPr lang="es-PE" sz="1600" u="none" strike="noStrike" dirty="0">
                          <a:solidFill>
                            <a:srgbClr val="FF0000"/>
                          </a:solidFill>
                          <a:effectLst/>
                        </a:rPr>
                        <a:t>debemos expresar nuestra relación con Dios?</a:t>
                      </a:r>
                      <a:endParaRPr lang="es-PE" sz="16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b"/>
                      <a:r>
                        <a:rPr lang="es-PE" sz="1600" b="0" i="0" u="none" strike="noStrike" dirty="0" smtClean="0">
                          <a:solidFill>
                            <a:srgbClr val="000000"/>
                          </a:solidFill>
                          <a:effectLst/>
                          <a:latin typeface="Calibri" panose="020F0502020204030204" pitchFamily="34" charset="0"/>
                        </a:rPr>
                        <a:t>¿Bajo</a:t>
                      </a:r>
                      <a:r>
                        <a:rPr lang="es-PE" sz="1600" b="0" i="0" u="none" strike="noStrike" baseline="0" dirty="0" smtClean="0">
                          <a:solidFill>
                            <a:srgbClr val="000000"/>
                          </a:solidFill>
                          <a:effectLst/>
                          <a:latin typeface="Calibri" panose="020F0502020204030204" pitchFamily="34" charset="0"/>
                        </a:rPr>
                        <a:t> qué criterios definimos una experiencia religiosa?</a:t>
                      </a:r>
                      <a:endParaRPr lang="es-PE"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86826943"/>
                  </a:ext>
                </a:extLst>
              </a:tr>
              <a:tr h="1446408">
                <a:tc>
                  <a:txBody>
                    <a:bodyPr/>
                    <a:lstStyle/>
                    <a:p>
                      <a:pPr algn="ctr" fontAlgn="b"/>
                      <a:r>
                        <a:rPr lang="es-PE" sz="1600" b="1" i="0" u="none" strike="noStrike" dirty="0" smtClean="0">
                          <a:solidFill>
                            <a:srgbClr val="000000"/>
                          </a:solidFill>
                          <a:effectLst/>
                          <a:latin typeface="Calibri" panose="020F0502020204030204" pitchFamily="34" charset="0"/>
                        </a:rPr>
                        <a:t>Dany</a:t>
                      </a:r>
                      <a:endParaRPr lang="es-PE"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b="0" i="0" u="none" strike="noStrike" dirty="0" smtClean="0">
                          <a:solidFill>
                            <a:srgbClr val="000000"/>
                          </a:solidFill>
                          <a:effectLst/>
                          <a:latin typeface="Calibri" panose="020F0502020204030204" pitchFamily="34" charset="0"/>
                        </a:rPr>
                        <a:t>¿El amor diligente es excluyente o complementario del amor concupiscente?</a:t>
                      </a:r>
                      <a:endParaRPr lang="es-PE"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b="0" i="0" u="none" strike="noStrike" dirty="0" smtClean="0">
                          <a:solidFill>
                            <a:srgbClr val="000000"/>
                          </a:solidFill>
                          <a:effectLst/>
                          <a:latin typeface="Calibri" panose="020F0502020204030204" pitchFamily="34" charset="0"/>
                        </a:rPr>
                        <a:t>¿Cuáles son los criterios de los comentaristas</a:t>
                      </a:r>
                      <a:r>
                        <a:rPr lang="es-PE" sz="1600" b="0" i="0" u="none" strike="noStrike" baseline="0" dirty="0" smtClean="0">
                          <a:solidFill>
                            <a:srgbClr val="000000"/>
                          </a:solidFill>
                          <a:effectLst/>
                          <a:latin typeface="Calibri" panose="020F0502020204030204" pitchFamily="34" charset="0"/>
                        </a:rPr>
                        <a:t> de </a:t>
                      </a:r>
                      <a:r>
                        <a:rPr lang="es-PE" sz="1600" b="0" i="0" u="none" strike="noStrike" baseline="0" dirty="0" err="1" smtClean="0">
                          <a:solidFill>
                            <a:srgbClr val="000000"/>
                          </a:solidFill>
                          <a:effectLst/>
                          <a:latin typeface="Calibri" panose="020F0502020204030204" pitchFamily="34" charset="0"/>
                        </a:rPr>
                        <a:t>Sto</a:t>
                      </a:r>
                      <a:r>
                        <a:rPr lang="es-PE" sz="1600" b="0" i="0" u="none" strike="noStrike" baseline="0" dirty="0" smtClean="0">
                          <a:solidFill>
                            <a:srgbClr val="000000"/>
                          </a:solidFill>
                          <a:effectLst/>
                          <a:latin typeface="Calibri" panose="020F0502020204030204" pitchFamily="34" charset="0"/>
                        </a:rPr>
                        <a:t> Tomás para defender esta interpretación?</a:t>
                      </a:r>
                      <a:endParaRPr lang="es-PE"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s-PE"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0204406"/>
                  </a:ext>
                </a:extLst>
              </a:tr>
              <a:tr h="2185264">
                <a:tc>
                  <a:txBody>
                    <a:bodyPr/>
                    <a:lstStyle/>
                    <a:p>
                      <a:pPr algn="ctr" fontAlgn="b"/>
                      <a:r>
                        <a:rPr lang="es-PE" sz="1600" b="1" i="0" u="none" strike="noStrike" dirty="0" smtClean="0">
                          <a:solidFill>
                            <a:srgbClr val="000000"/>
                          </a:solidFill>
                          <a:effectLst/>
                          <a:latin typeface="Calibri" panose="020F0502020204030204" pitchFamily="34" charset="0"/>
                        </a:rPr>
                        <a:t>Raúl</a:t>
                      </a:r>
                      <a:endParaRPr lang="es-PE"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PE" sz="1600" b="0" i="0" u="none" strike="noStrike" dirty="0" smtClean="0">
                          <a:solidFill>
                            <a:srgbClr val="000000"/>
                          </a:solidFill>
                          <a:effectLst/>
                          <a:latin typeface="Calibri" panose="020F0502020204030204" pitchFamily="34" charset="0"/>
                        </a:rPr>
                        <a:t>¿Cómo evaluar la intolerancia religiosa con la perspectiva de la religión como creación</a:t>
                      </a:r>
                      <a:r>
                        <a:rPr lang="es-PE" sz="1600" b="0" i="0" u="none" strike="noStrike" baseline="0" dirty="0" smtClean="0">
                          <a:solidFill>
                            <a:srgbClr val="000000"/>
                          </a:solidFill>
                          <a:effectLst/>
                          <a:latin typeface="Calibri" panose="020F0502020204030204" pitchFamily="34" charset="0"/>
                        </a:rPr>
                        <a:t> humana?</a:t>
                      </a:r>
                      <a:endParaRPr lang="es-PE" sz="1600" b="0" i="0" u="none" strike="noStrike" dirty="0" smtClean="0">
                        <a:solidFill>
                          <a:srgbClr val="000000"/>
                        </a:solidFill>
                        <a:effectLst/>
                        <a:latin typeface="Calibri" panose="020F0502020204030204" pitchFamily="34" charset="0"/>
                      </a:endParaRPr>
                    </a:p>
                    <a:p>
                      <a:pPr algn="ctr" fontAlgn="b"/>
                      <a:endParaRPr lang="es-PE" sz="1600" b="0" i="0" u="none" strike="noStrike" dirty="0" smtClean="0">
                        <a:solidFill>
                          <a:srgbClr val="000000"/>
                        </a:solidFill>
                        <a:effectLst/>
                        <a:latin typeface="Calibri" panose="020F0502020204030204" pitchFamily="34" charset="0"/>
                      </a:endParaRPr>
                    </a:p>
                  </a:txBody>
                  <a:tcPr marL="9525" marR="9525" marT="9525" marB="0" anchor="ctr"/>
                </a:tc>
                <a:tc>
                  <a:txBody>
                    <a:bodyPr/>
                    <a:lstStyle/>
                    <a:p>
                      <a:pPr algn="ctr" fontAlgn="b"/>
                      <a:r>
                        <a:rPr lang="es-PE" sz="1600" b="0" i="0" u="none" strike="noStrike" baseline="0" dirty="0" smtClean="0">
                          <a:solidFill>
                            <a:srgbClr val="000000"/>
                          </a:solidFill>
                          <a:effectLst/>
                          <a:latin typeface="Calibri" panose="020F0502020204030204" pitchFamily="34" charset="0"/>
                        </a:rPr>
                        <a:t>¿Cómo incluir el aspecto </a:t>
                      </a:r>
                      <a:r>
                        <a:rPr lang="es-PE" sz="1600" b="0" i="0" u="none" strike="noStrike" baseline="0" dirty="0" smtClean="0">
                          <a:solidFill>
                            <a:srgbClr val="FF0000"/>
                          </a:solidFill>
                          <a:effectLst/>
                          <a:latin typeface="Calibri" panose="020F0502020204030204" pitchFamily="34" charset="0"/>
                        </a:rPr>
                        <a:t>místico</a:t>
                      </a:r>
                      <a:r>
                        <a:rPr lang="es-PE" sz="1600" b="0" i="0" u="none" strike="noStrike" baseline="0" dirty="0" smtClean="0">
                          <a:solidFill>
                            <a:srgbClr val="000000"/>
                          </a:solidFill>
                          <a:effectLst/>
                          <a:latin typeface="Calibri" panose="020F0502020204030204" pitchFamily="34" charset="0"/>
                        </a:rPr>
                        <a:t> en la religión tradicional en la religiosidad andina?</a:t>
                      </a:r>
                      <a:endParaRPr lang="es-PE"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PE" sz="1600" b="0" i="0" u="none" strike="noStrike" dirty="0" smtClean="0">
                          <a:solidFill>
                            <a:srgbClr val="000000"/>
                          </a:solidFill>
                          <a:effectLst/>
                          <a:latin typeface="Calibri" panose="020F0502020204030204" pitchFamily="34" charset="0"/>
                        </a:rPr>
                        <a:t>¿Cómo se puede dar una </a:t>
                      </a:r>
                      <a:r>
                        <a:rPr lang="es-PE" sz="1600" b="0" i="0" u="none" strike="noStrike" dirty="0" smtClean="0">
                          <a:solidFill>
                            <a:srgbClr val="FF0000"/>
                          </a:solidFill>
                          <a:effectLst/>
                          <a:latin typeface="Calibri" panose="020F0502020204030204" pitchFamily="34" charset="0"/>
                        </a:rPr>
                        <a:t>transición</a:t>
                      </a:r>
                      <a:r>
                        <a:rPr lang="es-PE" sz="1600" b="0" i="0" u="none" strike="noStrike" dirty="0" smtClean="0">
                          <a:solidFill>
                            <a:srgbClr val="000000"/>
                          </a:solidFill>
                          <a:effectLst/>
                          <a:latin typeface="Calibri" panose="020F0502020204030204" pitchFamily="34" charset="0"/>
                        </a:rPr>
                        <a:t>/integración de una intolerancia religiosa hacia una solidaridad?</a:t>
                      </a:r>
                    </a:p>
                    <a:p>
                      <a:pPr marL="0" marR="0" indent="0" algn="ctr" defTabSz="914400" rtl="0" eaLnBrk="1" fontAlgn="b" latinLnBrk="0" hangingPunct="1">
                        <a:lnSpc>
                          <a:spcPct val="100000"/>
                        </a:lnSpc>
                        <a:spcBef>
                          <a:spcPts val="0"/>
                        </a:spcBef>
                        <a:spcAft>
                          <a:spcPts val="0"/>
                        </a:spcAft>
                        <a:buClrTx/>
                        <a:buSzTx/>
                        <a:buFontTx/>
                        <a:buNone/>
                        <a:tabLst/>
                        <a:defRPr/>
                      </a:pPr>
                      <a:endParaRPr lang="es-PE" sz="1600" b="0" i="0" u="none" strike="noStrike" dirty="0" smtClean="0">
                        <a:solidFill>
                          <a:srgbClr val="000000"/>
                        </a:solidFill>
                        <a:effectLst/>
                        <a:latin typeface="Calibri" panose="020F0502020204030204" pitchFamily="34" charset="0"/>
                      </a:endParaRPr>
                    </a:p>
                    <a:p>
                      <a:pPr marL="0" marR="0" indent="0" algn="ctr" defTabSz="914400" rtl="0" eaLnBrk="1" fontAlgn="b" latinLnBrk="0" hangingPunct="1">
                        <a:lnSpc>
                          <a:spcPct val="100000"/>
                        </a:lnSpc>
                        <a:spcBef>
                          <a:spcPts val="0"/>
                        </a:spcBef>
                        <a:spcAft>
                          <a:spcPts val="0"/>
                        </a:spcAft>
                        <a:buClrTx/>
                        <a:buSzTx/>
                        <a:buFontTx/>
                        <a:buNone/>
                        <a:tabLst/>
                        <a:defRPr/>
                      </a:pPr>
                      <a:r>
                        <a:rPr lang="es-PE" sz="1600" b="0" i="0" u="none" strike="noStrike" dirty="0" smtClean="0">
                          <a:solidFill>
                            <a:srgbClr val="000000"/>
                          </a:solidFill>
                          <a:effectLst/>
                          <a:latin typeface="Calibri" panose="020F0502020204030204" pitchFamily="34" charset="0"/>
                        </a:rPr>
                        <a:t> ¿Cómo desarrollar la compasión,</a:t>
                      </a:r>
                      <a:r>
                        <a:rPr lang="es-PE" sz="1600" b="0" i="0" u="none" strike="noStrike" baseline="0" dirty="0" smtClean="0">
                          <a:solidFill>
                            <a:srgbClr val="000000"/>
                          </a:solidFill>
                          <a:effectLst/>
                          <a:latin typeface="Calibri" panose="020F0502020204030204" pitchFamily="34" charset="0"/>
                        </a:rPr>
                        <a:t> la solidaridad?</a:t>
                      </a:r>
                    </a:p>
                    <a:p>
                      <a:pPr marL="0" marR="0" indent="0" algn="ctr" defTabSz="914400" rtl="0" eaLnBrk="1" fontAlgn="b" latinLnBrk="0" hangingPunct="1">
                        <a:lnSpc>
                          <a:spcPct val="100000"/>
                        </a:lnSpc>
                        <a:spcBef>
                          <a:spcPts val="0"/>
                        </a:spcBef>
                        <a:spcAft>
                          <a:spcPts val="0"/>
                        </a:spcAft>
                        <a:buClrTx/>
                        <a:buSzTx/>
                        <a:buFontTx/>
                        <a:buNone/>
                        <a:tabLst/>
                        <a:defRPr/>
                      </a:pPr>
                      <a:endParaRPr lang="es-PE" sz="1600" b="0" i="0" u="none" strike="noStrike" dirty="0" smtClean="0">
                        <a:solidFill>
                          <a:srgbClr val="000000"/>
                        </a:solidFill>
                        <a:effectLst/>
                        <a:latin typeface="Calibri" panose="020F0502020204030204" pitchFamily="34" charset="0"/>
                      </a:endParaRPr>
                    </a:p>
                    <a:p>
                      <a:pPr algn="ctr" fontAlgn="b"/>
                      <a:endParaRPr lang="es-PE"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95040547"/>
                  </a:ext>
                </a:extLst>
              </a:tr>
            </a:tbl>
          </a:graphicData>
        </a:graphic>
      </p:graphicFrame>
    </p:spTree>
    <p:extLst>
      <p:ext uri="{BB962C8B-B14F-4D97-AF65-F5344CB8AC3E}">
        <p14:creationId xmlns:p14="http://schemas.microsoft.com/office/powerpoint/2010/main" val="1241112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789611" y="836023"/>
            <a:ext cx="8725989" cy="369332"/>
          </a:xfrm>
          <a:prstGeom prst="rect">
            <a:avLst/>
          </a:prstGeom>
          <a:noFill/>
        </p:spPr>
        <p:txBody>
          <a:bodyPr wrap="square" rtlCol="0">
            <a:spAutoFit/>
          </a:bodyPr>
          <a:lstStyle/>
          <a:p>
            <a:r>
              <a:rPr lang="es-PE" dirty="0" smtClean="0"/>
              <a:t>Bibliografía</a:t>
            </a:r>
            <a:endParaRPr lang="es-PE" dirty="0"/>
          </a:p>
        </p:txBody>
      </p:sp>
      <p:sp>
        <p:nvSpPr>
          <p:cNvPr id="5" name="CuadroTexto 4"/>
          <p:cNvSpPr txBox="1"/>
          <p:nvPr/>
        </p:nvSpPr>
        <p:spPr>
          <a:xfrm>
            <a:off x="1058091" y="1959429"/>
            <a:ext cx="10175966" cy="2554545"/>
          </a:xfrm>
          <a:prstGeom prst="rect">
            <a:avLst/>
          </a:prstGeom>
          <a:noFill/>
        </p:spPr>
        <p:txBody>
          <a:bodyPr wrap="square" rtlCol="0">
            <a:spAutoFit/>
          </a:bodyPr>
          <a:lstStyle/>
          <a:p>
            <a:pPr marL="342900" indent="-342900">
              <a:buFont typeface="Arial" panose="020B0604020202020204" pitchFamily="34" charset="0"/>
              <a:buChar char="•"/>
            </a:pPr>
            <a:r>
              <a:rPr lang="es-PE" sz="3200" dirty="0" smtClean="0"/>
              <a:t>Buscar 3 fuentes para nuestra investigación</a:t>
            </a:r>
          </a:p>
          <a:p>
            <a:pPr marL="342900" indent="-342900">
              <a:buFont typeface="Arial" panose="020B0604020202020204" pitchFamily="34" charset="0"/>
              <a:buChar char="•"/>
            </a:pPr>
            <a:r>
              <a:rPr lang="es-PE" sz="3200" dirty="0" smtClean="0"/>
              <a:t>Ubicar 1 o varias de las lecturas de los controles/vía láctea</a:t>
            </a:r>
          </a:p>
          <a:p>
            <a:endParaRPr lang="es-PE" sz="3200" dirty="0" smtClean="0"/>
          </a:p>
          <a:p>
            <a:pPr marL="342900" indent="-342900">
              <a:buFont typeface="Arial" panose="020B0604020202020204" pitchFamily="34" charset="0"/>
              <a:buChar char="•"/>
            </a:pPr>
            <a:r>
              <a:rPr lang="es-PE" sz="3200" dirty="0" smtClean="0">
                <a:solidFill>
                  <a:srgbClr val="FF0000"/>
                </a:solidFill>
              </a:rPr>
              <a:t>(Leer y separar los pasajes fundamentales)</a:t>
            </a:r>
          </a:p>
          <a:p>
            <a:endParaRPr lang="es-PE" sz="3200" dirty="0"/>
          </a:p>
        </p:txBody>
      </p:sp>
    </p:spTree>
    <p:extLst>
      <p:ext uri="{BB962C8B-B14F-4D97-AF65-F5344CB8AC3E}">
        <p14:creationId xmlns:p14="http://schemas.microsoft.com/office/powerpoint/2010/main" val="49191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04949" y="231036"/>
            <a:ext cx="11351623" cy="5850392"/>
          </a:xfrm>
        </p:spPr>
        <p:txBody>
          <a:bodyPr>
            <a:normAutofit/>
          </a:bodyPr>
          <a:lstStyle/>
          <a:p>
            <a:pPr marL="0" indent="0">
              <a:buNone/>
            </a:pPr>
            <a:r>
              <a:rPr lang="es-PE" dirty="0"/>
              <a:t>posible </a:t>
            </a:r>
            <a:r>
              <a:rPr lang="es-PE" dirty="0" smtClean="0"/>
              <a:t>esquema para hacer un boceto de planteamiento de investigación</a:t>
            </a:r>
            <a:endParaRPr lang="es-PE" dirty="0"/>
          </a:p>
          <a:p>
            <a:endParaRPr lang="es-PE" dirty="0"/>
          </a:p>
          <a:p>
            <a:r>
              <a:rPr lang="es-PE" dirty="0" smtClean="0"/>
              <a:t>(Nombre) </a:t>
            </a:r>
            <a:r>
              <a:rPr lang="es-PE" dirty="0"/>
              <a:t>Tema, título</a:t>
            </a:r>
          </a:p>
          <a:p>
            <a:r>
              <a:rPr lang="es-PE" dirty="0" smtClean="0"/>
              <a:t>Contexto </a:t>
            </a:r>
            <a:r>
              <a:rPr lang="es-PE" dirty="0"/>
              <a:t>del fenómeno</a:t>
            </a:r>
          </a:p>
          <a:p>
            <a:r>
              <a:rPr lang="es-PE" dirty="0" smtClean="0"/>
              <a:t>Justificación</a:t>
            </a:r>
          </a:p>
          <a:p>
            <a:r>
              <a:rPr lang="es-PE" dirty="0" smtClean="0">
                <a:solidFill>
                  <a:srgbClr val="FF0000"/>
                </a:solidFill>
              </a:rPr>
              <a:t>3 preguntas</a:t>
            </a:r>
            <a:endParaRPr lang="es-PE" dirty="0">
              <a:solidFill>
                <a:srgbClr val="FF0000"/>
              </a:solidFill>
            </a:endParaRPr>
          </a:p>
          <a:p>
            <a:r>
              <a:rPr lang="es-PE" dirty="0" smtClean="0"/>
              <a:t>¿Qué </a:t>
            </a:r>
            <a:r>
              <a:rPr lang="es-PE" dirty="0"/>
              <a:t>dice el autor/tendencia "</a:t>
            </a:r>
            <a:r>
              <a:rPr lang="es-PE" dirty="0" smtClean="0"/>
              <a:t>A“?</a:t>
            </a:r>
            <a:endParaRPr lang="es-PE" dirty="0"/>
          </a:p>
          <a:p>
            <a:r>
              <a:rPr lang="es-PE" dirty="0" smtClean="0"/>
              <a:t>¿Qué </a:t>
            </a:r>
            <a:r>
              <a:rPr lang="es-PE" dirty="0"/>
              <a:t>problema reconocido en la literatura del problema </a:t>
            </a:r>
            <a:r>
              <a:rPr lang="es-PE" dirty="0" smtClean="0"/>
              <a:t>existe?</a:t>
            </a:r>
            <a:endParaRPr lang="es-PE" dirty="0"/>
          </a:p>
          <a:p>
            <a:r>
              <a:rPr lang="es-PE" dirty="0" smtClean="0">
                <a:solidFill>
                  <a:schemeClr val="bg2">
                    <a:lumMod val="75000"/>
                  </a:schemeClr>
                </a:solidFill>
              </a:rPr>
              <a:t>(¿Qué </a:t>
            </a:r>
            <a:r>
              <a:rPr lang="es-PE" dirty="0">
                <a:solidFill>
                  <a:schemeClr val="bg2">
                    <a:lumMod val="75000"/>
                  </a:schemeClr>
                </a:solidFill>
              </a:rPr>
              <a:t>autores es bueno considerar)</a:t>
            </a:r>
          </a:p>
          <a:p>
            <a:r>
              <a:rPr lang="es-PE" dirty="0" smtClean="0">
                <a:solidFill>
                  <a:schemeClr val="accent6"/>
                </a:solidFill>
              </a:rPr>
              <a:t>¿A </a:t>
            </a:r>
            <a:r>
              <a:rPr lang="es-PE" dirty="0">
                <a:solidFill>
                  <a:schemeClr val="accent6"/>
                </a:solidFill>
              </a:rPr>
              <a:t>dónde me lleva lo que </a:t>
            </a:r>
            <a:r>
              <a:rPr lang="es-PE" dirty="0" smtClean="0">
                <a:solidFill>
                  <a:schemeClr val="accent6"/>
                </a:solidFill>
              </a:rPr>
              <a:t>pienso + lo </a:t>
            </a:r>
            <a:r>
              <a:rPr lang="es-PE" dirty="0">
                <a:solidFill>
                  <a:schemeClr val="accent6"/>
                </a:solidFill>
              </a:rPr>
              <a:t>que he </a:t>
            </a:r>
            <a:r>
              <a:rPr lang="es-PE" dirty="0" smtClean="0">
                <a:solidFill>
                  <a:schemeClr val="accent6"/>
                </a:solidFill>
              </a:rPr>
              <a:t>investigado?</a:t>
            </a:r>
          </a:p>
          <a:p>
            <a:r>
              <a:rPr lang="es-PE" dirty="0" smtClean="0"/>
              <a:t>Agregar bibliografía seleccionada</a:t>
            </a:r>
            <a:endParaRPr lang="es-PE" dirty="0"/>
          </a:p>
        </p:txBody>
      </p:sp>
    </p:spTree>
    <p:extLst>
      <p:ext uri="{BB962C8B-B14F-4D97-AF65-F5344CB8AC3E}">
        <p14:creationId xmlns:p14="http://schemas.microsoft.com/office/powerpoint/2010/main" val="1890669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99017"/>
            <a:ext cx="10515600" cy="1358537"/>
          </a:xfrm>
        </p:spPr>
        <p:txBody>
          <a:bodyPr/>
          <a:lstStyle/>
          <a:p>
            <a:pPr algn="ctr"/>
            <a:r>
              <a:rPr lang="es-PE" dirty="0" smtClean="0"/>
              <a:t>La tesis del curso:</a:t>
            </a:r>
            <a:br>
              <a:rPr lang="es-PE" dirty="0" smtClean="0"/>
            </a:br>
            <a:r>
              <a:rPr lang="es-PE" dirty="0" smtClean="0"/>
              <a:t>Sagrado y Santidad</a:t>
            </a:r>
            <a:endParaRPr lang="es-PE" dirty="0"/>
          </a:p>
        </p:txBody>
      </p:sp>
      <p:pic>
        <p:nvPicPr>
          <p:cNvPr id="3" name="Imagen 2"/>
          <p:cNvPicPr>
            <a:picLocks noChangeAspect="1"/>
          </p:cNvPicPr>
          <p:nvPr/>
        </p:nvPicPr>
        <p:blipFill>
          <a:blip r:embed="rId2"/>
          <a:stretch>
            <a:fillRect/>
          </a:stretch>
        </p:blipFill>
        <p:spPr>
          <a:xfrm>
            <a:off x="2843893" y="318951"/>
            <a:ext cx="6156416" cy="4642543"/>
          </a:xfrm>
          <a:prstGeom prst="rect">
            <a:avLst/>
          </a:prstGeom>
        </p:spPr>
      </p:pic>
    </p:spTree>
    <p:extLst>
      <p:ext uri="{BB962C8B-B14F-4D97-AF65-F5344CB8AC3E}">
        <p14:creationId xmlns:p14="http://schemas.microsoft.com/office/powerpoint/2010/main" val="2461294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72563" y="1492024"/>
            <a:ext cx="11253380" cy="3567712"/>
          </a:xfrm>
          <a:prstGeom prst="rect">
            <a:avLst/>
          </a:prstGeom>
        </p:spPr>
      </p:pic>
      <p:sp>
        <p:nvSpPr>
          <p:cNvPr id="5" name="Rectángulo 4"/>
          <p:cNvSpPr/>
          <p:nvPr/>
        </p:nvSpPr>
        <p:spPr>
          <a:xfrm>
            <a:off x="372563" y="470263"/>
            <a:ext cx="11488511" cy="555171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933385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El hecho religioso de acuerdo a </a:t>
            </a:r>
            <a:r>
              <a:rPr lang="es-PE" dirty="0" err="1" smtClean="0"/>
              <a:t>Mircea</a:t>
            </a:r>
            <a:r>
              <a:rPr lang="es-PE" dirty="0" smtClean="0"/>
              <a:t> </a:t>
            </a:r>
            <a:r>
              <a:rPr lang="es-PE" dirty="0" err="1" smtClean="0"/>
              <a:t>Elíade</a:t>
            </a:r>
            <a:endParaRPr lang="es-PE" dirty="0"/>
          </a:p>
        </p:txBody>
      </p:sp>
      <p:pic>
        <p:nvPicPr>
          <p:cNvPr id="4" name="Marcador de contenido 3"/>
          <p:cNvPicPr>
            <a:picLocks noGrp="1" noChangeAspect="1"/>
          </p:cNvPicPr>
          <p:nvPr>
            <p:ph idx="1"/>
          </p:nvPr>
        </p:nvPicPr>
        <p:blipFill>
          <a:blip r:embed="rId2"/>
          <a:stretch>
            <a:fillRect/>
          </a:stretch>
        </p:blipFill>
        <p:spPr>
          <a:xfrm>
            <a:off x="3894228" y="1560059"/>
            <a:ext cx="3956550" cy="5089833"/>
          </a:xfrm>
          <a:prstGeom prst="rect">
            <a:avLst/>
          </a:prstGeom>
        </p:spPr>
      </p:pic>
    </p:spTree>
    <p:extLst>
      <p:ext uri="{BB962C8B-B14F-4D97-AF65-F5344CB8AC3E}">
        <p14:creationId xmlns:p14="http://schemas.microsoft.com/office/powerpoint/2010/main" val="2159148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98171" y="522514"/>
            <a:ext cx="6178732" cy="369332"/>
          </a:xfrm>
          <a:prstGeom prst="rect">
            <a:avLst/>
          </a:prstGeom>
          <a:noFill/>
        </p:spPr>
        <p:txBody>
          <a:bodyPr wrap="square" rtlCol="0">
            <a:spAutoFit/>
          </a:bodyPr>
          <a:lstStyle/>
          <a:p>
            <a:r>
              <a:rPr lang="es-PE" dirty="0" smtClean="0"/>
              <a:t>Sobre lo sagrado en “Tratado de Historia de las Religiones”</a:t>
            </a:r>
            <a:endParaRPr lang="es-PE" dirty="0"/>
          </a:p>
        </p:txBody>
      </p:sp>
      <p:pic>
        <p:nvPicPr>
          <p:cNvPr id="5" name="Imagen 4"/>
          <p:cNvPicPr>
            <a:picLocks noChangeAspect="1"/>
          </p:cNvPicPr>
          <p:nvPr/>
        </p:nvPicPr>
        <p:blipFill>
          <a:blip r:embed="rId2"/>
          <a:stretch>
            <a:fillRect/>
          </a:stretch>
        </p:blipFill>
        <p:spPr>
          <a:xfrm>
            <a:off x="3434755" y="1021708"/>
            <a:ext cx="5827588" cy="1079183"/>
          </a:xfrm>
          <a:prstGeom prst="rect">
            <a:avLst/>
          </a:prstGeom>
        </p:spPr>
      </p:pic>
      <p:sp>
        <p:nvSpPr>
          <p:cNvPr id="6" name="CuadroTexto 5"/>
          <p:cNvSpPr txBox="1"/>
          <p:nvPr/>
        </p:nvSpPr>
        <p:spPr>
          <a:xfrm>
            <a:off x="2299063" y="4389120"/>
            <a:ext cx="8098972" cy="2031325"/>
          </a:xfrm>
          <a:prstGeom prst="rect">
            <a:avLst/>
          </a:prstGeom>
          <a:noFill/>
        </p:spPr>
        <p:txBody>
          <a:bodyPr wrap="square" rtlCol="0">
            <a:spAutoFit/>
          </a:bodyPr>
          <a:lstStyle/>
          <a:p>
            <a:pPr marL="285750" indent="-285750">
              <a:buFont typeface="Arial" panose="020B0604020202020204" pitchFamily="34" charset="0"/>
              <a:buChar char="•"/>
            </a:pPr>
            <a:r>
              <a:rPr lang="es-PE" dirty="0" smtClean="0"/>
              <a:t>Es una parte inherente e irrenunciable de la naturaleza humana. Parte de su esencia. </a:t>
            </a:r>
          </a:p>
          <a:p>
            <a:pPr marL="285750" indent="-285750">
              <a:buFont typeface="Arial" panose="020B0604020202020204" pitchFamily="34" charset="0"/>
              <a:buChar char="•"/>
            </a:pPr>
            <a:r>
              <a:rPr lang="es-PE" dirty="0" smtClean="0"/>
              <a:t>Se da ahí donde hay actividad humana desde tiempos arcaicos. </a:t>
            </a:r>
          </a:p>
          <a:p>
            <a:pPr marL="285750" indent="-285750">
              <a:buFont typeface="Arial" panose="020B0604020202020204" pitchFamily="34" charset="0"/>
              <a:buChar char="•"/>
            </a:pPr>
            <a:r>
              <a:rPr lang="es-PE" dirty="0" smtClean="0"/>
              <a:t>Es cambiante; Las religiones humanas son muchas y diversas. Todas entienden, de algún modo, el hecho religioso. </a:t>
            </a:r>
          </a:p>
          <a:p>
            <a:pPr marL="285750" indent="-285750">
              <a:buFont typeface="Arial" panose="020B0604020202020204" pitchFamily="34" charset="0"/>
              <a:buChar char="•"/>
            </a:pPr>
            <a:r>
              <a:rPr lang="es-PE" dirty="0" smtClean="0"/>
              <a:t>Por ello, el hecho religioso es como un hilo conductor común, o, un punto de encuentro entre las distintas religiones. </a:t>
            </a:r>
            <a:endParaRPr lang="es-PE" dirty="0"/>
          </a:p>
        </p:txBody>
      </p:sp>
      <p:pic>
        <p:nvPicPr>
          <p:cNvPr id="7" name="Imagen 6"/>
          <p:cNvPicPr>
            <a:picLocks noChangeAspect="1"/>
          </p:cNvPicPr>
          <p:nvPr/>
        </p:nvPicPr>
        <p:blipFill>
          <a:blip r:embed="rId3"/>
          <a:stretch>
            <a:fillRect/>
          </a:stretch>
        </p:blipFill>
        <p:spPr>
          <a:xfrm>
            <a:off x="5071170" y="1746531"/>
            <a:ext cx="1912460" cy="2613468"/>
          </a:xfrm>
          <a:prstGeom prst="rect">
            <a:avLst/>
          </a:prstGeom>
        </p:spPr>
      </p:pic>
    </p:spTree>
    <p:extLst>
      <p:ext uri="{BB962C8B-B14F-4D97-AF65-F5344CB8AC3E}">
        <p14:creationId xmlns:p14="http://schemas.microsoft.com/office/powerpoint/2010/main" val="2968867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351645" y="99329"/>
            <a:ext cx="5641110" cy="867863"/>
          </a:xfrm>
          <a:prstGeom prst="rect">
            <a:avLst/>
          </a:prstGeom>
        </p:spPr>
      </p:pic>
      <p:pic>
        <p:nvPicPr>
          <p:cNvPr id="3" name="Imagen 2"/>
          <p:cNvPicPr>
            <a:picLocks noChangeAspect="1"/>
          </p:cNvPicPr>
          <p:nvPr/>
        </p:nvPicPr>
        <p:blipFill>
          <a:blip r:embed="rId3"/>
          <a:stretch>
            <a:fillRect/>
          </a:stretch>
        </p:blipFill>
        <p:spPr>
          <a:xfrm>
            <a:off x="922971" y="3222499"/>
            <a:ext cx="2664934" cy="697366"/>
          </a:xfrm>
          <a:prstGeom prst="rect">
            <a:avLst/>
          </a:prstGeom>
        </p:spPr>
      </p:pic>
      <p:pic>
        <p:nvPicPr>
          <p:cNvPr id="4" name="Imagen 3"/>
          <p:cNvPicPr>
            <a:picLocks noChangeAspect="1"/>
          </p:cNvPicPr>
          <p:nvPr/>
        </p:nvPicPr>
        <p:blipFill>
          <a:blip r:embed="rId4"/>
          <a:stretch>
            <a:fillRect/>
          </a:stretch>
        </p:blipFill>
        <p:spPr>
          <a:xfrm>
            <a:off x="4087856" y="3279686"/>
            <a:ext cx="2440779" cy="572836"/>
          </a:xfrm>
          <a:prstGeom prst="rect">
            <a:avLst/>
          </a:prstGeom>
        </p:spPr>
      </p:pic>
      <p:pic>
        <p:nvPicPr>
          <p:cNvPr id="5" name="Imagen 4"/>
          <p:cNvPicPr>
            <a:picLocks noChangeAspect="1"/>
          </p:cNvPicPr>
          <p:nvPr/>
        </p:nvPicPr>
        <p:blipFill>
          <a:blip r:embed="rId5"/>
          <a:stretch>
            <a:fillRect/>
          </a:stretch>
        </p:blipFill>
        <p:spPr>
          <a:xfrm>
            <a:off x="7476172" y="3222499"/>
            <a:ext cx="2316251" cy="697366"/>
          </a:xfrm>
          <a:prstGeom prst="rect">
            <a:avLst/>
          </a:prstGeom>
        </p:spPr>
      </p:pic>
      <p:sp>
        <p:nvSpPr>
          <p:cNvPr id="6" name="CuadroTexto 5"/>
          <p:cNvSpPr txBox="1"/>
          <p:nvPr/>
        </p:nvSpPr>
        <p:spPr>
          <a:xfrm>
            <a:off x="1123406" y="1188285"/>
            <a:ext cx="10411098" cy="2031325"/>
          </a:xfrm>
          <a:prstGeom prst="rect">
            <a:avLst/>
          </a:prstGeom>
          <a:noFill/>
        </p:spPr>
        <p:txBody>
          <a:bodyPr wrap="square" rtlCol="0">
            <a:spAutoFit/>
          </a:bodyPr>
          <a:lstStyle/>
          <a:p>
            <a:pPr marL="285750" indent="-285750">
              <a:buFont typeface="Arial" panose="020B0604020202020204" pitchFamily="34" charset="0"/>
              <a:buChar char="•"/>
            </a:pPr>
            <a:r>
              <a:rPr lang="es-PE" dirty="0" smtClean="0"/>
              <a:t>Debemos preguntarnos: ¿qué es lo sagrado?</a:t>
            </a:r>
          </a:p>
          <a:p>
            <a:pPr marL="285750" indent="-285750">
              <a:buFont typeface="Arial" panose="020B0604020202020204" pitchFamily="34" charset="0"/>
              <a:buChar char="•"/>
            </a:pPr>
            <a:r>
              <a:rPr lang="es-PE" dirty="0" smtClean="0"/>
              <a:t>Es una palabra importante en la Religión</a:t>
            </a:r>
          </a:p>
          <a:p>
            <a:pPr marL="285750" indent="-285750">
              <a:buFont typeface="Arial" panose="020B0604020202020204" pitchFamily="34" charset="0"/>
              <a:buChar char="•"/>
            </a:pPr>
            <a:r>
              <a:rPr lang="es-PE" dirty="0" smtClean="0"/>
              <a:t>En algún sentido, y en ciertas circunstancias, puede llegar a ser más importante que la noción misma de Dios, pues es lo que permite el vínculo con lo divino. Por otro lado, hay religiones sin Dios, como el budismo. </a:t>
            </a:r>
          </a:p>
          <a:p>
            <a:pPr marL="285750" indent="-285750">
              <a:buFont typeface="Arial" panose="020B0604020202020204" pitchFamily="34" charset="0"/>
              <a:buChar char="•"/>
            </a:pPr>
            <a:r>
              <a:rPr lang="es-PE" dirty="0" smtClean="0"/>
              <a:t>En el S.XX se plantea (como en otros tiempos) ¿cómo podemos entender lo sagrado?</a:t>
            </a:r>
          </a:p>
          <a:p>
            <a:pPr marL="285750" indent="-285750">
              <a:buFont typeface="Arial" panose="020B0604020202020204" pitchFamily="34" charset="0"/>
              <a:buChar char="•"/>
            </a:pPr>
            <a:endParaRPr lang="es-PE" dirty="0"/>
          </a:p>
        </p:txBody>
      </p:sp>
      <p:cxnSp>
        <p:nvCxnSpPr>
          <p:cNvPr id="8" name="Conector recto 7"/>
          <p:cNvCxnSpPr/>
          <p:nvPr/>
        </p:nvCxnSpPr>
        <p:spPr>
          <a:xfrm>
            <a:off x="509451" y="4075611"/>
            <a:ext cx="1059397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flipV="1">
            <a:off x="2098765" y="3945990"/>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5303890" y="3945990"/>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V="1">
            <a:off x="8634297" y="3947011"/>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p:nvPicPr>
        <p:blipFill>
          <a:blip r:embed="rId6"/>
          <a:stretch>
            <a:fillRect/>
          </a:stretch>
        </p:blipFill>
        <p:spPr>
          <a:xfrm>
            <a:off x="933449" y="4347604"/>
            <a:ext cx="2330632" cy="2279966"/>
          </a:xfrm>
          <a:prstGeom prst="rect">
            <a:avLst/>
          </a:prstGeom>
        </p:spPr>
      </p:pic>
      <p:pic>
        <p:nvPicPr>
          <p:cNvPr id="14" name="Imagen 13"/>
          <p:cNvPicPr>
            <a:picLocks noChangeAspect="1"/>
          </p:cNvPicPr>
          <p:nvPr/>
        </p:nvPicPr>
        <p:blipFill>
          <a:blip r:embed="rId7"/>
          <a:stretch>
            <a:fillRect/>
          </a:stretch>
        </p:blipFill>
        <p:spPr>
          <a:xfrm>
            <a:off x="4197880" y="4414947"/>
            <a:ext cx="2212019" cy="2173438"/>
          </a:xfrm>
          <a:prstGeom prst="rect">
            <a:avLst/>
          </a:prstGeom>
        </p:spPr>
      </p:pic>
      <p:pic>
        <p:nvPicPr>
          <p:cNvPr id="15" name="Imagen 14"/>
          <p:cNvPicPr>
            <a:picLocks noChangeAspect="1"/>
          </p:cNvPicPr>
          <p:nvPr/>
        </p:nvPicPr>
        <p:blipFill>
          <a:blip r:embed="rId8"/>
          <a:stretch>
            <a:fillRect/>
          </a:stretch>
        </p:blipFill>
        <p:spPr>
          <a:xfrm>
            <a:off x="7372450" y="4414947"/>
            <a:ext cx="2523693" cy="2077515"/>
          </a:xfrm>
          <a:prstGeom prst="rect">
            <a:avLst/>
          </a:prstGeom>
        </p:spPr>
      </p:pic>
    </p:spTree>
    <p:extLst>
      <p:ext uri="{BB962C8B-B14F-4D97-AF65-F5344CB8AC3E}">
        <p14:creationId xmlns:p14="http://schemas.microsoft.com/office/powerpoint/2010/main" val="876514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077244" y="29043"/>
            <a:ext cx="5641110" cy="867863"/>
          </a:xfrm>
          <a:prstGeom prst="rect">
            <a:avLst/>
          </a:prstGeom>
        </p:spPr>
      </p:pic>
      <p:grpSp>
        <p:nvGrpSpPr>
          <p:cNvPr id="7" name="Grupo 6"/>
          <p:cNvGrpSpPr/>
          <p:nvPr/>
        </p:nvGrpSpPr>
        <p:grpSpPr>
          <a:xfrm>
            <a:off x="600810" y="588368"/>
            <a:ext cx="10593978" cy="3405071"/>
            <a:chOff x="653143" y="967192"/>
            <a:chExt cx="10593978" cy="3405071"/>
          </a:xfrm>
        </p:grpSpPr>
        <p:pic>
          <p:nvPicPr>
            <p:cNvPr id="3" name="Imagen 2"/>
            <p:cNvPicPr>
              <a:picLocks noChangeAspect="1"/>
            </p:cNvPicPr>
            <p:nvPr/>
          </p:nvPicPr>
          <p:blipFill>
            <a:blip r:embed="rId3"/>
            <a:stretch>
              <a:fillRect/>
            </a:stretch>
          </p:blipFill>
          <p:spPr>
            <a:xfrm>
              <a:off x="1066663" y="967192"/>
              <a:ext cx="2664934" cy="697366"/>
            </a:xfrm>
            <a:prstGeom prst="rect">
              <a:avLst/>
            </a:prstGeom>
          </p:spPr>
        </p:pic>
        <p:pic>
          <p:nvPicPr>
            <p:cNvPr id="4" name="Imagen 3"/>
            <p:cNvPicPr>
              <a:picLocks noChangeAspect="1"/>
            </p:cNvPicPr>
            <p:nvPr/>
          </p:nvPicPr>
          <p:blipFill>
            <a:blip r:embed="rId4"/>
            <a:stretch>
              <a:fillRect/>
            </a:stretch>
          </p:blipFill>
          <p:spPr>
            <a:xfrm>
              <a:off x="4231548" y="1024379"/>
              <a:ext cx="2440779" cy="572836"/>
            </a:xfrm>
            <a:prstGeom prst="rect">
              <a:avLst/>
            </a:prstGeom>
          </p:spPr>
        </p:pic>
        <p:pic>
          <p:nvPicPr>
            <p:cNvPr id="5" name="Imagen 4"/>
            <p:cNvPicPr>
              <a:picLocks noChangeAspect="1"/>
            </p:cNvPicPr>
            <p:nvPr/>
          </p:nvPicPr>
          <p:blipFill>
            <a:blip r:embed="rId5"/>
            <a:stretch>
              <a:fillRect/>
            </a:stretch>
          </p:blipFill>
          <p:spPr>
            <a:xfrm>
              <a:off x="7619864" y="967192"/>
              <a:ext cx="2316251" cy="697366"/>
            </a:xfrm>
            <a:prstGeom prst="rect">
              <a:avLst/>
            </a:prstGeom>
          </p:spPr>
        </p:pic>
        <p:cxnSp>
          <p:nvCxnSpPr>
            <p:cNvPr id="8" name="Conector recto 7"/>
            <p:cNvCxnSpPr/>
            <p:nvPr/>
          </p:nvCxnSpPr>
          <p:spPr>
            <a:xfrm>
              <a:off x="653143" y="1820304"/>
              <a:ext cx="1059397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flipV="1">
              <a:off x="2242457" y="1690683"/>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5447582" y="1690683"/>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V="1">
              <a:off x="8777989" y="1691704"/>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p:nvPicPr>
          <p:blipFill>
            <a:blip r:embed="rId6"/>
            <a:stretch>
              <a:fillRect/>
            </a:stretch>
          </p:blipFill>
          <p:spPr>
            <a:xfrm>
              <a:off x="1077141" y="2092297"/>
              <a:ext cx="2654456" cy="2279966"/>
            </a:xfrm>
            <a:prstGeom prst="rect">
              <a:avLst/>
            </a:prstGeom>
          </p:spPr>
        </p:pic>
        <p:pic>
          <p:nvPicPr>
            <p:cNvPr id="14" name="Imagen 13"/>
            <p:cNvPicPr>
              <a:picLocks noChangeAspect="1"/>
            </p:cNvPicPr>
            <p:nvPr/>
          </p:nvPicPr>
          <p:blipFill>
            <a:blip r:embed="rId7"/>
            <a:stretch>
              <a:fillRect/>
            </a:stretch>
          </p:blipFill>
          <p:spPr>
            <a:xfrm>
              <a:off x="4341572" y="2159640"/>
              <a:ext cx="2212019" cy="2173438"/>
            </a:xfrm>
            <a:prstGeom prst="rect">
              <a:avLst/>
            </a:prstGeom>
          </p:spPr>
        </p:pic>
        <p:pic>
          <p:nvPicPr>
            <p:cNvPr id="15" name="Imagen 14"/>
            <p:cNvPicPr>
              <a:picLocks noChangeAspect="1"/>
            </p:cNvPicPr>
            <p:nvPr/>
          </p:nvPicPr>
          <p:blipFill>
            <a:blip r:embed="rId8"/>
            <a:stretch>
              <a:fillRect/>
            </a:stretch>
          </p:blipFill>
          <p:spPr>
            <a:xfrm>
              <a:off x="7516142" y="2159640"/>
              <a:ext cx="2523693" cy="2077515"/>
            </a:xfrm>
            <a:prstGeom prst="rect">
              <a:avLst/>
            </a:prstGeom>
          </p:spPr>
        </p:pic>
      </p:grpSp>
      <p:sp>
        <p:nvSpPr>
          <p:cNvPr id="10" name="CuadroTexto 9"/>
          <p:cNvSpPr txBox="1"/>
          <p:nvPr/>
        </p:nvSpPr>
        <p:spPr>
          <a:xfrm>
            <a:off x="1136468" y="4332774"/>
            <a:ext cx="9261566" cy="2031325"/>
          </a:xfrm>
          <a:prstGeom prst="rect">
            <a:avLst/>
          </a:prstGeom>
          <a:noFill/>
        </p:spPr>
        <p:txBody>
          <a:bodyPr wrap="square" rtlCol="0">
            <a:spAutoFit/>
          </a:bodyPr>
          <a:lstStyle/>
          <a:p>
            <a:pPr marL="285750" indent="-285750">
              <a:buFont typeface="Arial" panose="020B0604020202020204" pitchFamily="34" charset="0"/>
              <a:buChar char="•"/>
            </a:pPr>
            <a:r>
              <a:rPr lang="es-PE" dirty="0" smtClean="0"/>
              <a:t>Sociólogo francés, marxista, positivista</a:t>
            </a:r>
          </a:p>
          <a:p>
            <a:pPr marL="285750" indent="-285750">
              <a:buFont typeface="Arial" panose="020B0604020202020204" pitchFamily="34" charset="0"/>
              <a:buChar char="•"/>
            </a:pPr>
            <a:r>
              <a:rPr lang="es-PE" dirty="0" smtClean="0"/>
              <a:t>Lo sagrado es: “Proyección simbólica de la identidad del clan o del grupo” No surge fuera, sino DESDE el hombre. (Grandes cercanías con </a:t>
            </a:r>
            <a:r>
              <a:rPr lang="es-PE" dirty="0" err="1" smtClean="0"/>
              <a:t>Sleiermacher</a:t>
            </a:r>
            <a:r>
              <a:rPr lang="es-PE" dirty="0" smtClean="0"/>
              <a:t> y Feuerbach)</a:t>
            </a:r>
          </a:p>
          <a:p>
            <a:pPr marL="285750" indent="-285750">
              <a:buFont typeface="Arial" panose="020B0604020202020204" pitchFamily="34" charset="0"/>
              <a:buChar char="•"/>
            </a:pPr>
            <a:r>
              <a:rPr lang="es-PE" dirty="0" smtClean="0"/>
              <a:t>La acción colectiva del clan es lo que suscita la sensación de lo sagrado; de este modo aparecen prohibiciones y </a:t>
            </a:r>
            <a:r>
              <a:rPr lang="es-PE" dirty="0" err="1" smtClean="0"/>
              <a:t>tabués</a:t>
            </a:r>
            <a:r>
              <a:rPr lang="es-PE" dirty="0" smtClean="0"/>
              <a:t>. </a:t>
            </a:r>
          </a:p>
          <a:p>
            <a:pPr marL="285750" indent="-285750">
              <a:buFont typeface="Arial" panose="020B0604020202020204" pitchFamily="34" charset="0"/>
              <a:buChar char="•"/>
            </a:pPr>
            <a:r>
              <a:rPr lang="es-PE" dirty="0" smtClean="0"/>
              <a:t>Esta visión es positivista; reduce la experiencia religiosa a la sociología, que, al matematizar lo humano, lo cosifica en una visión reduccionista, </a:t>
            </a:r>
            <a:r>
              <a:rPr lang="es-PE" dirty="0" err="1" smtClean="0"/>
              <a:t>reificante</a:t>
            </a:r>
            <a:r>
              <a:rPr lang="es-PE" dirty="0" smtClean="0"/>
              <a:t> y materialista.</a:t>
            </a:r>
            <a:endParaRPr lang="es-PE" dirty="0"/>
          </a:p>
        </p:txBody>
      </p:sp>
      <p:sp>
        <p:nvSpPr>
          <p:cNvPr id="16" name="Rectángulo 15"/>
          <p:cNvSpPr/>
          <p:nvPr/>
        </p:nvSpPr>
        <p:spPr>
          <a:xfrm>
            <a:off x="1014330" y="757646"/>
            <a:ext cx="2664934" cy="32357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735457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077244" y="29043"/>
            <a:ext cx="5641110" cy="867863"/>
          </a:xfrm>
          <a:prstGeom prst="rect">
            <a:avLst/>
          </a:prstGeom>
        </p:spPr>
      </p:pic>
      <p:grpSp>
        <p:nvGrpSpPr>
          <p:cNvPr id="7" name="Grupo 6"/>
          <p:cNvGrpSpPr/>
          <p:nvPr/>
        </p:nvGrpSpPr>
        <p:grpSpPr>
          <a:xfrm>
            <a:off x="600810" y="588368"/>
            <a:ext cx="10593978" cy="3405071"/>
            <a:chOff x="653143" y="967192"/>
            <a:chExt cx="10593978" cy="3405071"/>
          </a:xfrm>
        </p:grpSpPr>
        <p:pic>
          <p:nvPicPr>
            <p:cNvPr id="3" name="Imagen 2"/>
            <p:cNvPicPr>
              <a:picLocks noChangeAspect="1"/>
            </p:cNvPicPr>
            <p:nvPr/>
          </p:nvPicPr>
          <p:blipFill>
            <a:blip r:embed="rId3"/>
            <a:stretch>
              <a:fillRect/>
            </a:stretch>
          </p:blipFill>
          <p:spPr>
            <a:xfrm>
              <a:off x="1066663" y="967192"/>
              <a:ext cx="2664934" cy="697366"/>
            </a:xfrm>
            <a:prstGeom prst="rect">
              <a:avLst/>
            </a:prstGeom>
          </p:spPr>
        </p:pic>
        <p:pic>
          <p:nvPicPr>
            <p:cNvPr id="4" name="Imagen 3"/>
            <p:cNvPicPr>
              <a:picLocks noChangeAspect="1"/>
            </p:cNvPicPr>
            <p:nvPr/>
          </p:nvPicPr>
          <p:blipFill>
            <a:blip r:embed="rId4"/>
            <a:stretch>
              <a:fillRect/>
            </a:stretch>
          </p:blipFill>
          <p:spPr>
            <a:xfrm>
              <a:off x="4231548" y="1024379"/>
              <a:ext cx="2440779" cy="572836"/>
            </a:xfrm>
            <a:prstGeom prst="rect">
              <a:avLst/>
            </a:prstGeom>
          </p:spPr>
        </p:pic>
        <p:pic>
          <p:nvPicPr>
            <p:cNvPr id="5" name="Imagen 4"/>
            <p:cNvPicPr>
              <a:picLocks noChangeAspect="1"/>
            </p:cNvPicPr>
            <p:nvPr/>
          </p:nvPicPr>
          <p:blipFill>
            <a:blip r:embed="rId5"/>
            <a:stretch>
              <a:fillRect/>
            </a:stretch>
          </p:blipFill>
          <p:spPr>
            <a:xfrm>
              <a:off x="7619864" y="967192"/>
              <a:ext cx="2316251" cy="697366"/>
            </a:xfrm>
            <a:prstGeom prst="rect">
              <a:avLst/>
            </a:prstGeom>
          </p:spPr>
        </p:pic>
        <p:cxnSp>
          <p:nvCxnSpPr>
            <p:cNvPr id="8" name="Conector recto 7"/>
            <p:cNvCxnSpPr/>
            <p:nvPr/>
          </p:nvCxnSpPr>
          <p:spPr>
            <a:xfrm>
              <a:off x="653143" y="1820304"/>
              <a:ext cx="1059397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flipV="1">
              <a:off x="2242457" y="1690683"/>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5447582" y="1690683"/>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V="1">
              <a:off x="8777989" y="1691704"/>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p:nvPicPr>
          <p:blipFill>
            <a:blip r:embed="rId6"/>
            <a:stretch>
              <a:fillRect/>
            </a:stretch>
          </p:blipFill>
          <p:spPr>
            <a:xfrm>
              <a:off x="1077141" y="2092297"/>
              <a:ext cx="2330632" cy="2279966"/>
            </a:xfrm>
            <a:prstGeom prst="rect">
              <a:avLst/>
            </a:prstGeom>
          </p:spPr>
        </p:pic>
        <p:pic>
          <p:nvPicPr>
            <p:cNvPr id="14" name="Imagen 13"/>
            <p:cNvPicPr>
              <a:picLocks noChangeAspect="1"/>
            </p:cNvPicPr>
            <p:nvPr/>
          </p:nvPicPr>
          <p:blipFill>
            <a:blip r:embed="rId7"/>
            <a:stretch>
              <a:fillRect/>
            </a:stretch>
          </p:blipFill>
          <p:spPr>
            <a:xfrm>
              <a:off x="4341572" y="2159640"/>
              <a:ext cx="2212019" cy="2173438"/>
            </a:xfrm>
            <a:prstGeom prst="rect">
              <a:avLst/>
            </a:prstGeom>
          </p:spPr>
        </p:pic>
        <p:pic>
          <p:nvPicPr>
            <p:cNvPr id="15" name="Imagen 14"/>
            <p:cNvPicPr>
              <a:picLocks noChangeAspect="1"/>
            </p:cNvPicPr>
            <p:nvPr/>
          </p:nvPicPr>
          <p:blipFill>
            <a:blip r:embed="rId8"/>
            <a:stretch>
              <a:fillRect/>
            </a:stretch>
          </p:blipFill>
          <p:spPr>
            <a:xfrm>
              <a:off x="7516142" y="2159640"/>
              <a:ext cx="2523693" cy="2077515"/>
            </a:xfrm>
            <a:prstGeom prst="rect">
              <a:avLst/>
            </a:prstGeom>
          </p:spPr>
        </p:pic>
      </p:grpSp>
      <p:sp>
        <p:nvSpPr>
          <p:cNvPr id="10" name="CuadroTexto 9"/>
          <p:cNvSpPr txBox="1"/>
          <p:nvPr/>
        </p:nvSpPr>
        <p:spPr>
          <a:xfrm>
            <a:off x="1136468" y="4332774"/>
            <a:ext cx="9261566" cy="2862322"/>
          </a:xfrm>
          <a:prstGeom prst="rect">
            <a:avLst/>
          </a:prstGeom>
          <a:noFill/>
        </p:spPr>
        <p:txBody>
          <a:bodyPr wrap="square" rtlCol="0">
            <a:spAutoFit/>
          </a:bodyPr>
          <a:lstStyle/>
          <a:p>
            <a:pPr marL="285750" indent="-285750">
              <a:buFont typeface="Arial" panose="020B0604020202020204" pitchFamily="34" charset="0"/>
              <a:buChar char="•"/>
            </a:pPr>
            <a:r>
              <a:rPr lang="es-PE" dirty="0" smtClean="0"/>
              <a:t>Teólogo filósofo alemán, historiador de las religiones. Luterano.</a:t>
            </a:r>
          </a:p>
          <a:p>
            <a:pPr marL="285750" indent="-285750">
              <a:buFont typeface="Arial" panose="020B0604020202020204" pitchFamily="34" charset="0"/>
              <a:buChar char="•"/>
            </a:pPr>
            <a:r>
              <a:rPr lang="es-PE" dirty="0" smtClean="0"/>
              <a:t>Sagrado: “un poder más allá de lo humano: es algo trascendente”.</a:t>
            </a:r>
          </a:p>
          <a:p>
            <a:pPr marL="285750" indent="-285750">
              <a:buFont typeface="Arial" panose="020B0604020202020204" pitchFamily="34" charset="0"/>
              <a:buChar char="•"/>
            </a:pPr>
            <a:r>
              <a:rPr lang="es-PE" dirty="0" smtClean="0"/>
              <a:t>No es producto del sujeto.</a:t>
            </a:r>
          </a:p>
          <a:p>
            <a:pPr marL="285750" indent="-285750">
              <a:buFont typeface="Arial" panose="020B0604020202020204" pitchFamily="34" charset="0"/>
              <a:buChar char="•"/>
            </a:pPr>
            <a:r>
              <a:rPr lang="es-PE" dirty="0" smtClean="0"/>
              <a:t>Es un objeto legítimo que se manifiesta en la experiencia religiosa. (Vs Durkheim et al)</a:t>
            </a:r>
          </a:p>
          <a:p>
            <a:pPr marL="285750" indent="-285750">
              <a:buFont typeface="Arial" panose="020B0604020202020204" pitchFamily="34" charset="0"/>
              <a:buChar char="•"/>
            </a:pPr>
            <a:r>
              <a:rPr lang="es-PE" dirty="0" smtClean="0"/>
              <a:t>Lo sagrado es un MISTERIO; en el sentido de lo sublime. </a:t>
            </a:r>
            <a:endParaRPr lang="es-PE" dirty="0"/>
          </a:p>
          <a:p>
            <a:pPr marL="285750" indent="-285750">
              <a:buFont typeface="Arial" panose="020B0604020202020204" pitchFamily="34" charset="0"/>
              <a:buChar char="•"/>
            </a:pPr>
            <a:r>
              <a:rPr lang="es-PE" dirty="0" smtClean="0"/>
              <a:t>Es tremendo, excede los límites humanos. Es fascinante, atrae al humano, le deja maravillado por el panorama divino. </a:t>
            </a:r>
          </a:p>
          <a:p>
            <a:pPr marL="285750" indent="-285750">
              <a:buFont typeface="Arial" panose="020B0604020202020204" pitchFamily="34" charset="0"/>
              <a:buChar char="•"/>
            </a:pPr>
            <a:r>
              <a:rPr lang="es-PE" dirty="0" smtClean="0"/>
              <a:t>Por todo ello, para R. Otto, lo sagrado es un “</a:t>
            </a:r>
            <a:r>
              <a:rPr lang="es-PE" i="1" dirty="0" err="1" smtClean="0"/>
              <a:t>misterium</a:t>
            </a:r>
            <a:r>
              <a:rPr lang="es-PE" i="1" dirty="0" smtClean="0"/>
              <a:t> tremens et </a:t>
            </a:r>
            <a:r>
              <a:rPr lang="es-PE" i="1" dirty="0" err="1" smtClean="0"/>
              <a:t>fascinans</a:t>
            </a:r>
            <a:r>
              <a:rPr lang="es-PE" dirty="0" smtClean="0"/>
              <a:t>”</a:t>
            </a:r>
          </a:p>
          <a:p>
            <a:pPr marL="285750" indent="-285750">
              <a:buFont typeface="Arial" panose="020B0604020202020204" pitchFamily="34" charset="0"/>
              <a:buChar char="•"/>
            </a:pPr>
            <a:endParaRPr lang="es-PE" dirty="0" smtClean="0"/>
          </a:p>
          <a:p>
            <a:pPr marL="285750" indent="-285750">
              <a:buFont typeface="Arial" panose="020B0604020202020204" pitchFamily="34" charset="0"/>
              <a:buChar char="•"/>
            </a:pPr>
            <a:endParaRPr lang="es-PE" dirty="0"/>
          </a:p>
        </p:txBody>
      </p:sp>
      <p:sp>
        <p:nvSpPr>
          <p:cNvPr id="16" name="Rectángulo 15"/>
          <p:cNvSpPr/>
          <p:nvPr/>
        </p:nvSpPr>
        <p:spPr>
          <a:xfrm>
            <a:off x="4239069" y="744583"/>
            <a:ext cx="2262189" cy="32096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8893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077244" y="29043"/>
            <a:ext cx="5641110" cy="867863"/>
          </a:xfrm>
          <a:prstGeom prst="rect">
            <a:avLst/>
          </a:prstGeom>
        </p:spPr>
      </p:pic>
      <p:grpSp>
        <p:nvGrpSpPr>
          <p:cNvPr id="7" name="Grupo 6"/>
          <p:cNvGrpSpPr/>
          <p:nvPr/>
        </p:nvGrpSpPr>
        <p:grpSpPr>
          <a:xfrm>
            <a:off x="600810" y="588368"/>
            <a:ext cx="10593978" cy="3405071"/>
            <a:chOff x="653143" y="967192"/>
            <a:chExt cx="10593978" cy="3405071"/>
          </a:xfrm>
        </p:grpSpPr>
        <p:pic>
          <p:nvPicPr>
            <p:cNvPr id="3" name="Imagen 2"/>
            <p:cNvPicPr>
              <a:picLocks noChangeAspect="1"/>
            </p:cNvPicPr>
            <p:nvPr/>
          </p:nvPicPr>
          <p:blipFill>
            <a:blip r:embed="rId3"/>
            <a:stretch>
              <a:fillRect/>
            </a:stretch>
          </p:blipFill>
          <p:spPr>
            <a:xfrm>
              <a:off x="1066663" y="967192"/>
              <a:ext cx="2664934" cy="697366"/>
            </a:xfrm>
            <a:prstGeom prst="rect">
              <a:avLst/>
            </a:prstGeom>
          </p:spPr>
        </p:pic>
        <p:pic>
          <p:nvPicPr>
            <p:cNvPr id="4" name="Imagen 3"/>
            <p:cNvPicPr>
              <a:picLocks noChangeAspect="1"/>
            </p:cNvPicPr>
            <p:nvPr/>
          </p:nvPicPr>
          <p:blipFill>
            <a:blip r:embed="rId4"/>
            <a:stretch>
              <a:fillRect/>
            </a:stretch>
          </p:blipFill>
          <p:spPr>
            <a:xfrm>
              <a:off x="4231548" y="1024379"/>
              <a:ext cx="2440779" cy="572836"/>
            </a:xfrm>
            <a:prstGeom prst="rect">
              <a:avLst/>
            </a:prstGeom>
          </p:spPr>
        </p:pic>
        <p:pic>
          <p:nvPicPr>
            <p:cNvPr id="5" name="Imagen 4"/>
            <p:cNvPicPr>
              <a:picLocks noChangeAspect="1"/>
            </p:cNvPicPr>
            <p:nvPr/>
          </p:nvPicPr>
          <p:blipFill>
            <a:blip r:embed="rId5"/>
            <a:stretch>
              <a:fillRect/>
            </a:stretch>
          </p:blipFill>
          <p:spPr>
            <a:xfrm>
              <a:off x="7619864" y="967192"/>
              <a:ext cx="2316251" cy="697366"/>
            </a:xfrm>
            <a:prstGeom prst="rect">
              <a:avLst/>
            </a:prstGeom>
          </p:spPr>
        </p:pic>
        <p:cxnSp>
          <p:nvCxnSpPr>
            <p:cNvPr id="8" name="Conector recto 7"/>
            <p:cNvCxnSpPr/>
            <p:nvPr/>
          </p:nvCxnSpPr>
          <p:spPr>
            <a:xfrm>
              <a:off x="653143" y="1820304"/>
              <a:ext cx="1059397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flipV="1">
              <a:off x="2242457" y="1690683"/>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5447582" y="1690683"/>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V="1">
              <a:off x="8777989" y="1691704"/>
              <a:ext cx="4355" cy="3754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p:nvPicPr>
          <p:blipFill>
            <a:blip r:embed="rId6"/>
            <a:stretch>
              <a:fillRect/>
            </a:stretch>
          </p:blipFill>
          <p:spPr>
            <a:xfrm>
              <a:off x="1077141" y="2092297"/>
              <a:ext cx="2330632" cy="2279966"/>
            </a:xfrm>
            <a:prstGeom prst="rect">
              <a:avLst/>
            </a:prstGeom>
          </p:spPr>
        </p:pic>
        <p:pic>
          <p:nvPicPr>
            <p:cNvPr id="14" name="Imagen 13"/>
            <p:cNvPicPr>
              <a:picLocks noChangeAspect="1"/>
            </p:cNvPicPr>
            <p:nvPr/>
          </p:nvPicPr>
          <p:blipFill>
            <a:blip r:embed="rId7"/>
            <a:stretch>
              <a:fillRect/>
            </a:stretch>
          </p:blipFill>
          <p:spPr>
            <a:xfrm>
              <a:off x="4341572" y="2159640"/>
              <a:ext cx="2212019" cy="2173438"/>
            </a:xfrm>
            <a:prstGeom prst="rect">
              <a:avLst/>
            </a:prstGeom>
          </p:spPr>
        </p:pic>
        <p:pic>
          <p:nvPicPr>
            <p:cNvPr id="15" name="Imagen 14"/>
            <p:cNvPicPr>
              <a:picLocks noChangeAspect="1"/>
            </p:cNvPicPr>
            <p:nvPr/>
          </p:nvPicPr>
          <p:blipFill>
            <a:blip r:embed="rId8"/>
            <a:stretch>
              <a:fillRect/>
            </a:stretch>
          </p:blipFill>
          <p:spPr>
            <a:xfrm>
              <a:off x="7516142" y="2159640"/>
              <a:ext cx="2523693" cy="2077515"/>
            </a:xfrm>
            <a:prstGeom prst="rect">
              <a:avLst/>
            </a:prstGeom>
          </p:spPr>
        </p:pic>
      </p:grpSp>
      <p:sp>
        <p:nvSpPr>
          <p:cNvPr id="10" name="CuadroTexto 9"/>
          <p:cNvSpPr txBox="1"/>
          <p:nvPr/>
        </p:nvSpPr>
        <p:spPr>
          <a:xfrm>
            <a:off x="1136468" y="4332774"/>
            <a:ext cx="9261566" cy="2031325"/>
          </a:xfrm>
          <a:prstGeom prst="rect">
            <a:avLst/>
          </a:prstGeom>
          <a:noFill/>
        </p:spPr>
        <p:txBody>
          <a:bodyPr wrap="square" rtlCol="0">
            <a:spAutoFit/>
          </a:bodyPr>
          <a:lstStyle/>
          <a:p>
            <a:pPr marL="285750" indent="-285750">
              <a:buFont typeface="Arial" panose="020B0604020202020204" pitchFamily="34" charset="0"/>
              <a:buChar char="•"/>
            </a:pPr>
            <a:r>
              <a:rPr lang="es-PE" dirty="0" smtClean="0"/>
              <a:t>Hermeneuta, fenomenólogo e historiador de las religiones rumano/norteamericano.</a:t>
            </a:r>
          </a:p>
          <a:p>
            <a:pPr marL="285750" indent="-285750">
              <a:buFont typeface="Arial" panose="020B0604020202020204" pitchFamily="34" charset="0"/>
              <a:buChar char="•"/>
            </a:pPr>
            <a:r>
              <a:rPr lang="es-PE" dirty="0" smtClean="0"/>
              <a:t>Lo fundamental no son las tipologías o los esquemas, sino el significado del misterio.</a:t>
            </a:r>
          </a:p>
          <a:p>
            <a:pPr marL="285750" indent="-285750">
              <a:buFont typeface="Arial" panose="020B0604020202020204" pitchFamily="34" charset="0"/>
              <a:buChar char="•"/>
            </a:pPr>
            <a:r>
              <a:rPr lang="es-PE" dirty="0" smtClean="0"/>
              <a:t>Lo sagrado trasciende al mundo; !PERO SE REVELA EN ÉL!</a:t>
            </a:r>
          </a:p>
          <a:p>
            <a:pPr marL="285750" indent="-285750">
              <a:buFont typeface="Arial" panose="020B0604020202020204" pitchFamily="34" charset="0"/>
              <a:buChar char="•"/>
            </a:pPr>
            <a:r>
              <a:rPr lang="es-PE" dirty="0" smtClean="0"/>
              <a:t>Esto último guarda relación con las “</a:t>
            </a:r>
            <a:r>
              <a:rPr lang="es-PE" dirty="0" err="1" smtClean="0"/>
              <a:t>hierofanías</a:t>
            </a:r>
            <a:r>
              <a:rPr lang="es-PE" dirty="0" smtClean="0"/>
              <a:t>” o revelaciones sagradas.</a:t>
            </a:r>
          </a:p>
          <a:p>
            <a:pPr marL="285750" indent="-285750">
              <a:buFont typeface="Arial" panose="020B0604020202020204" pitchFamily="34" charset="0"/>
              <a:buChar char="•"/>
            </a:pPr>
            <a:r>
              <a:rPr lang="es-PE" dirty="0" smtClean="0"/>
              <a:t>La historia de las religiones es acumulación de </a:t>
            </a:r>
            <a:r>
              <a:rPr lang="es-PE" dirty="0" err="1" smtClean="0"/>
              <a:t>hierofanías</a:t>
            </a:r>
            <a:r>
              <a:rPr lang="es-PE" dirty="0" smtClean="0"/>
              <a:t>: elementales y supremas.</a:t>
            </a:r>
          </a:p>
          <a:p>
            <a:pPr marL="285750" indent="-285750">
              <a:buFont typeface="Arial" panose="020B0604020202020204" pitchFamily="34" charset="0"/>
              <a:buChar char="•"/>
            </a:pPr>
            <a:endParaRPr lang="es-PE" dirty="0" smtClean="0"/>
          </a:p>
          <a:p>
            <a:pPr marL="285750" indent="-285750">
              <a:buFont typeface="Arial" panose="020B0604020202020204" pitchFamily="34" charset="0"/>
              <a:buChar char="•"/>
            </a:pPr>
            <a:endParaRPr lang="es-PE" dirty="0"/>
          </a:p>
        </p:txBody>
      </p:sp>
      <p:sp>
        <p:nvSpPr>
          <p:cNvPr id="16" name="Rectángulo 15"/>
          <p:cNvSpPr/>
          <p:nvPr/>
        </p:nvSpPr>
        <p:spPr>
          <a:xfrm>
            <a:off x="7435057" y="770708"/>
            <a:ext cx="2552445" cy="30876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807914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91951" y="418013"/>
            <a:ext cx="5247917" cy="534080"/>
          </a:xfrm>
          <a:prstGeom prst="rect">
            <a:avLst/>
          </a:prstGeom>
        </p:spPr>
      </p:pic>
      <p:pic>
        <p:nvPicPr>
          <p:cNvPr id="5" name="Imagen 4"/>
          <p:cNvPicPr>
            <a:picLocks noChangeAspect="1"/>
          </p:cNvPicPr>
          <p:nvPr/>
        </p:nvPicPr>
        <p:blipFill>
          <a:blip r:embed="rId3"/>
          <a:stretch>
            <a:fillRect/>
          </a:stretch>
        </p:blipFill>
        <p:spPr>
          <a:xfrm>
            <a:off x="2302601" y="3273738"/>
            <a:ext cx="2843913" cy="365419"/>
          </a:xfrm>
          <a:prstGeom prst="rect">
            <a:avLst/>
          </a:prstGeom>
        </p:spPr>
      </p:pic>
      <p:pic>
        <p:nvPicPr>
          <p:cNvPr id="7" name="Imagen 6"/>
          <p:cNvPicPr>
            <a:picLocks noChangeAspect="1"/>
          </p:cNvPicPr>
          <p:nvPr/>
        </p:nvPicPr>
        <p:blipFill>
          <a:blip r:embed="rId4"/>
          <a:stretch>
            <a:fillRect/>
          </a:stretch>
        </p:blipFill>
        <p:spPr>
          <a:xfrm>
            <a:off x="3153416" y="3754319"/>
            <a:ext cx="2351389" cy="476633"/>
          </a:xfrm>
          <a:prstGeom prst="rect">
            <a:avLst/>
          </a:prstGeom>
        </p:spPr>
      </p:pic>
      <p:pic>
        <p:nvPicPr>
          <p:cNvPr id="8" name="Imagen 7"/>
          <p:cNvPicPr>
            <a:picLocks noChangeAspect="1"/>
          </p:cNvPicPr>
          <p:nvPr/>
        </p:nvPicPr>
        <p:blipFill>
          <a:blip r:embed="rId5"/>
          <a:stretch>
            <a:fillRect/>
          </a:stretch>
        </p:blipFill>
        <p:spPr>
          <a:xfrm>
            <a:off x="4357728" y="4910396"/>
            <a:ext cx="5147645" cy="381307"/>
          </a:xfrm>
          <a:prstGeom prst="rect">
            <a:avLst/>
          </a:prstGeom>
        </p:spPr>
      </p:pic>
      <p:sp>
        <p:nvSpPr>
          <p:cNvPr id="9" name="CuadroTexto 8"/>
          <p:cNvSpPr txBox="1"/>
          <p:nvPr/>
        </p:nvSpPr>
        <p:spPr>
          <a:xfrm>
            <a:off x="1306286" y="1345474"/>
            <a:ext cx="9157063" cy="1477328"/>
          </a:xfrm>
          <a:prstGeom prst="rect">
            <a:avLst/>
          </a:prstGeom>
          <a:noFill/>
        </p:spPr>
        <p:txBody>
          <a:bodyPr wrap="square" rtlCol="0">
            <a:spAutoFit/>
          </a:bodyPr>
          <a:lstStyle/>
          <a:p>
            <a:pPr marL="285750" indent="-285750">
              <a:buFont typeface="Arial" panose="020B0604020202020204" pitchFamily="34" charset="0"/>
              <a:buChar char="•"/>
            </a:pPr>
            <a:r>
              <a:rPr lang="es-PE" dirty="0" smtClean="0"/>
              <a:t>Consideremos, en abstracto, que no existe la religión. </a:t>
            </a:r>
          </a:p>
          <a:p>
            <a:pPr marL="285750" indent="-285750">
              <a:buFont typeface="Arial" panose="020B0604020202020204" pitchFamily="34" charset="0"/>
              <a:buChar char="•"/>
            </a:pPr>
            <a:r>
              <a:rPr lang="es-PE" dirty="0" smtClean="0"/>
              <a:t>Lo que existe son las religiones humanas; diversas respuestas al misterio. (En todo caso, existe la religión sólo después de las religiones). </a:t>
            </a:r>
          </a:p>
          <a:p>
            <a:pPr marL="285750" indent="-285750">
              <a:buFont typeface="Arial" panose="020B0604020202020204" pitchFamily="34" charset="0"/>
              <a:buChar char="•"/>
            </a:pPr>
            <a:r>
              <a:rPr lang="es-PE" dirty="0" smtClean="0"/>
              <a:t>Incluso en este escenario podemos afirmar: Las religiones tienen rasgos comunes.</a:t>
            </a:r>
          </a:p>
          <a:p>
            <a:pPr marL="285750" indent="-285750">
              <a:buFont typeface="Arial" panose="020B0604020202020204" pitchFamily="34" charset="0"/>
              <a:buChar char="•"/>
            </a:pPr>
            <a:r>
              <a:rPr lang="es-PE" dirty="0" smtClean="0"/>
              <a:t>¿Cuál es la estructura de la religión?</a:t>
            </a:r>
            <a:endParaRPr lang="es-PE" dirty="0"/>
          </a:p>
        </p:txBody>
      </p:sp>
      <p:pic>
        <p:nvPicPr>
          <p:cNvPr id="10" name="Imagen 9"/>
          <p:cNvPicPr>
            <a:picLocks noChangeAspect="1"/>
          </p:cNvPicPr>
          <p:nvPr/>
        </p:nvPicPr>
        <p:blipFill>
          <a:blip r:embed="rId6"/>
          <a:stretch>
            <a:fillRect/>
          </a:stretch>
        </p:blipFill>
        <p:spPr>
          <a:xfrm>
            <a:off x="3724557" y="4356464"/>
            <a:ext cx="5377455" cy="406211"/>
          </a:xfrm>
          <a:prstGeom prst="rect">
            <a:avLst/>
          </a:prstGeom>
        </p:spPr>
      </p:pic>
    </p:spTree>
    <p:extLst>
      <p:ext uri="{BB962C8B-B14F-4D97-AF65-F5344CB8AC3E}">
        <p14:creationId xmlns:p14="http://schemas.microsoft.com/office/powerpoint/2010/main" val="1137837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630902" y="143692"/>
            <a:ext cx="6201447" cy="796834"/>
          </a:xfrm>
          <a:prstGeom prst="rect">
            <a:avLst/>
          </a:prstGeom>
        </p:spPr>
      </p:pic>
      <p:sp>
        <p:nvSpPr>
          <p:cNvPr id="2" name="CuadroTexto 1"/>
          <p:cNvSpPr txBox="1"/>
          <p:nvPr/>
        </p:nvSpPr>
        <p:spPr>
          <a:xfrm>
            <a:off x="1554480" y="1580606"/>
            <a:ext cx="8791303" cy="4524315"/>
          </a:xfrm>
          <a:prstGeom prst="rect">
            <a:avLst/>
          </a:prstGeom>
          <a:noFill/>
        </p:spPr>
        <p:txBody>
          <a:bodyPr wrap="square" rtlCol="0">
            <a:spAutoFit/>
          </a:bodyPr>
          <a:lstStyle/>
          <a:p>
            <a:pPr marL="285750" indent="-285750">
              <a:buFont typeface="Arial" panose="020B0604020202020204" pitchFamily="34" charset="0"/>
              <a:buChar char="•"/>
            </a:pPr>
            <a:r>
              <a:rPr lang="es-PE" dirty="0" smtClean="0"/>
              <a:t>¿Cuáles pueden ser los rasgos de lo sagrado?</a:t>
            </a:r>
          </a:p>
          <a:p>
            <a:pPr marL="285750" indent="-285750">
              <a:buFont typeface="Arial" panose="020B0604020202020204" pitchFamily="34" charset="0"/>
              <a:buChar char="•"/>
            </a:pPr>
            <a:r>
              <a:rPr lang="es-PE" dirty="0" smtClean="0"/>
              <a:t>Debemos tener en mente que lo </a:t>
            </a:r>
            <a:r>
              <a:rPr lang="es-PE" dirty="0" smtClean="0">
                <a:solidFill>
                  <a:srgbClr val="FF0000"/>
                </a:solidFill>
              </a:rPr>
              <a:t>sagrado</a:t>
            </a:r>
            <a:r>
              <a:rPr lang="es-PE" dirty="0" smtClean="0"/>
              <a:t> se distingue de lo </a:t>
            </a:r>
            <a:r>
              <a:rPr lang="es-PE" dirty="0" smtClean="0">
                <a:solidFill>
                  <a:srgbClr val="FF0000"/>
                </a:solidFill>
              </a:rPr>
              <a:t>profano</a:t>
            </a:r>
            <a:r>
              <a:rPr lang="es-PE" dirty="0" smtClean="0"/>
              <a:t>. </a:t>
            </a:r>
          </a:p>
          <a:p>
            <a:pPr marL="285750" indent="-285750">
              <a:buFont typeface="Arial" panose="020B0604020202020204" pitchFamily="34" charset="0"/>
              <a:buChar char="•"/>
            </a:pPr>
            <a:r>
              <a:rPr lang="es-PE" dirty="0" smtClean="0"/>
              <a:t>Lo sagrado se entiende como superior; está a otro nivel. </a:t>
            </a:r>
          </a:p>
          <a:p>
            <a:pPr marL="285750" indent="-285750">
              <a:buFont typeface="Arial" panose="020B0604020202020204" pitchFamily="34" charset="0"/>
              <a:buChar char="•"/>
            </a:pPr>
            <a:r>
              <a:rPr lang="es-PE" dirty="0" smtClean="0"/>
              <a:t>Existe antagonismo entre uno y otro. </a:t>
            </a:r>
          </a:p>
          <a:p>
            <a:pPr marL="285750" indent="-285750">
              <a:buFont typeface="Arial" panose="020B0604020202020204" pitchFamily="34" charset="0"/>
              <a:buChar char="•"/>
            </a:pPr>
            <a:endParaRPr lang="es-PE" dirty="0"/>
          </a:p>
          <a:p>
            <a:pPr marL="285750" indent="-285750">
              <a:buFont typeface="Arial" panose="020B0604020202020204" pitchFamily="34" charset="0"/>
              <a:buChar char="•"/>
            </a:pPr>
            <a:r>
              <a:rPr lang="es-PE" dirty="0" err="1" smtClean="0"/>
              <a:t>Elíade</a:t>
            </a:r>
            <a:r>
              <a:rPr lang="es-PE" dirty="0" smtClean="0"/>
              <a:t> propone una “</a:t>
            </a:r>
            <a:r>
              <a:rPr lang="es-PE" dirty="0" smtClean="0">
                <a:solidFill>
                  <a:srgbClr val="FF0000"/>
                </a:solidFill>
              </a:rPr>
              <a:t>ruptura de nivel</a:t>
            </a:r>
            <a:r>
              <a:rPr lang="es-PE" dirty="0" smtClean="0"/>
              <a:t>”. Esto equivale a pensar el mismo mundo vivido, pero de otra forma, luego de analizar la experiencia religiosa. </a:t>
            </a:r>
          </a:p>
          <a:p>
            <a:pPr marL="285750" indent="-285750">
              <a:buFont typeface="Arial" panose="020B0604020202020204" pitchFamily="34" charset="0"/>
              <a:buChar char="•"/>
            </a:pPr>
            <a:r>
              <a:rPr lang="es-PE" dirty="0" smtClean="0"/>
              <a:t>La experiencia religiosa se puede componer de: El hecho religioso, los misterios y lo sagrado. </a:t>
            </a:r>
          </a:p>
          <a:p>
            <a:pPr marL="285750" indent="-285750">
              <a:buFont typeface="Arial" panose="020B0604020202020204" pitchFamily="34" charset="0"/>
              <a:buChar char="•"/>
            </a:pPr>
            <a:endParaRPr lang="es-PE" dirty="0"/>
          </a:p>
          <a:p>
            <a:pPr marL="285750" indent="-285750">
              <a:buFont typeface="Arial" panose="020B0604020202020204" pitchFamily="34" charset="0"/>
              <a:buChar char="•"/>
            </a:pPr>
            <a:r>
              <a:rPr lang="es-PE" dirty="0" smtClean="0"/>
              <a:t>¿</a:t>
            </a:r>
            <a:r>
              <a:rPr lang="es-PE" dirty="0" err="1" smtClean="0"/>
              <a:t>Cúales</a:t>
            </a:r>
            <a:r>
              <a:rPr lang="es-PE" dirty="0" smtClean="0"/>
              <a:t> pueden ser símbolos de la “ruptura de nivel”?</a:t>
            </a:r>
          </a:p>
          <a:p>
            <a:pPr marL="285750" indent="-285750">
              <a:buFont typeface="Arial" panose="020B0604020202020204" pitchFamily="34" charset="0"/>
              <a:buChar char="•"/>
            </a:pPr>
            <a:r>
              <a:rPr lang="es-PE" dirty="0" smtClean="0"/>
              <a:t>Pueden ser signos de esto: </a:t>
            </a:r>
          </a:p>
          <a:p>
            <a:pPr marL="742950" lvl="1" indent="-285750">
              <a:buFont typeface="Arial" panose="020B0604020202020204" pitchFamily="34" charset="0"/>
              <a:buChar char="•"/>
            </a:pPr>
            <a:r>
              <a:rPr lang="es-PE" dirty="0" smtClean="0"/>
              <a:t>La experiencia de lo sagrado</a:t>
            </a:r>
          </a:p>
          <a:p>
            <a:pPr marL="742950" lvl="1" indent="-285750">
              <a:buFont typeface="Arial" panose="020B0604020202020204" pitchFamily="34" charset="0"/>
              <a:buChar char="•"/>
            </a:pPr>
            <a:r>
              <a:rPr lang="es-PE" dirty="0" smtClean="0"/>
              <a:t>Ritos de iniciación (manifestación religiosa universal)</a:t>
            </a:r>
          </a:p>
          <a:p>
            <a:pPr marL="742950" lvl="1" indent="-285750">
              <a:buFont typeface="Arial" panose="020B0604020202020204" pitchFamily="34" charset="0"/>
              <a:buChar char="•"/>
            </a:pPr>
            <a:r>
              <a:rPr lang="es-PE" dirty="0" smtClean="0"/>
              <a:t>Conversión; de un modo de ser a otro; una renuncia a la vida intramundana para tornarse hacia una “salvación” (conversión ética)</a:t>
            </a:r>
            <a:endParaRPr lang="es-PE" dirty="0"/>
          </a:p>
        </p:txBody>
      </p:sp>
      <p:pic>
        <p:nvPicPr>
          <p:cNvPr id="3" name="Imagen 2"/>
          <p:cNvPicPr>
            <a:picLocks noChangeAspect="1"/>
          </p:cNvPicPr>
          <p:nvPr/>
        </p:nvPicPr>
        <p:blipFill>
          <a:blip r:embed="rId3"/>
          <a:stretch>
            <a:fillRect/>
          </a:stretch>
        </p:blipFill>
        <p:spPr>
          <a:xfrm>
            <a:off x="9524184" y="410119"/>
            <a:ext cx="2000250" cy="1962150"/>
          </a:xfrm>
          <a:prstGeom prst="rect">
            <a:avLst/>
          </a:prstGeom>
        </p:spPr>
      </p:pic>
    </p:spTree>
    <p:extLst>
      <p:ext uri="{BB962C8B-B14F-4D97-AF65-F5344CB8AC3E}">
        <p14:creationId xmlns:p14="http://schemas.microsoft.com/office/powerpoint/2010/main" val="496427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554480" y="1580606"/>
            <a:ext cx="8791303" cy="2862322"/>
          </a:xfrm>
          <a:prstGeom prst="rect">
            <a:avLst/>
          </a:prstGeom>
          <a:noFill/>
        </p:spPr>
        <p:txBody>
          <a:bodyPr wrap="square" rtlCol="0">
            <a:spAutoFit/>
          </a:bodyPr>
          <a:lstStyle/>
          <a:p>
            <a:pPr marL="285750" indent="-285750">
              <a:buFont typeface="Arial" panose="020B0604020202020204" pitchFamily="34" charset="0"/>
              <a:buChar char="•"/>
            </a:pPr>
            <a:r>
              <a:rPr lang="es-PE" dirty="0" smtClean="0"/>
              <a:t>Respuesta del hombre al misterio.</a:t>
            </a:r>
          </a:p>
          <a:p>
            <a:pPr marL="285750" indent="-285750">
              <a:buFont typeface="Arial" panose="020B0604020202020204" pitchFamily="34" charset="0"/>
              <a:buChar char="•"/>
            </a:pPr>
            <a:r>
              <a:rPr lang="es-PE" dirty="0" err="1" smtClean="0"/>
              <a:t>Elíade</a:t>
            </a:r>
            <a:r>
              <a:rPr lang="es-PE" dirty="0" smtClean="0"/>
              <a:t> refiere : “No basta con que el misterio aparezca en la vida del hombre; EXIGE UNA RESPUESTA.”</a:t>
            </a:r>
          </a:p>
          <a:p>
            <a:pPr marL="285750" indent="-285750">
              <a:buFont typeface="Arial" panose="020B0604020202020204" pitchFamily="34" charset="0"/>
              <a:buChar char="•"/>
            </a:pPr>
            <a:endParaRPr lang="es-PE" dirty="0"/>
          </a:p>
          <a:p>
            <a:pPr marL="285750" indent="-285750">
              <a:buFont typeface="Arial" panose="020B0604020202020204" pitchFamily="34" charset="0"/>
              <a:buChar char="•"/>
            </a:pPr>
            <a:r>
              <a:rPr lang="es-PE" dirty="0" smtClean="0"/>
              <a:t>La actitud religiosa ES:</a:t>
            </a:r>
          </a:p>
          <a:p>
            <a:pPr marL="742950" lvl="1" indent="-285750">
              <a:buFont typeface="Arial" panose="020B0604020202020204" pitchFamily="34" charset="0"/>
              <a:buChar char="•"/>
            </a:pPr>
            <a:r>
              <a:rPr lang="es-PE" dirty="0" smtClean="0"/>
              <a:t>Reconocimiento del misterio</a:t>
            </a:r>
          </a:p>
          <a:p>
            <a:pPr marL="742950" lvl="1" indent="-285750">
              <a:buFont typeface="Arial" panose="020B0604020202020204" pitchFamily="34" charset="0"/>
              <a:buChar char="•"/>
            </a:pPr>
            <a:r>
              <a:rPr lang="es-PE" dirty="0" smtClean="0"/>
              <a:t>Descentramiento del hombre, el centro de interés ahora está en el misterio</a:t>
            </a:r>
          </a:p>
          <a:p>
            <a:pPr marL="742950" lvl="1" indent="-285750">
              <a:buFont typeface="Arial" panose="020B0604020202020204" pitchFamily="34" charset="0"/>
              <a:buChar char="•"/>
            </a:pPr>
            <a:r>
              <a:rPr lang="es-PE" dirty="0" smtClean="0"/>
              <a:t>Búsqueda de salvación propia, supone una apertura</a:t>
            </a:r>
            <a:endParaRPr lang="es-PE" dirty="0"/>
          </a:p>
          <a:p>
            <a:pPr marL="742950" lvl="1" indent="-285750">
              <a:buFont typeface="Arial" panose="020B0604020202020204" pitchFamily="34" charset="0"/>
              <a:buChar char="•"/>
            </a:pPr>
            <a:endParaRPr lang="es-PE" dirty="0" smtClean="0"/>
          </a:p>
          <a:p>
            <a:pPr lvl="1"/>
            <a:endParaRPr lang="es-PE" dirty="0"/>
          </a:p>
        </p:txBody>
      </p:sp>
      <p:pic>
        <p:nvPicPr>
          <p:cNvPr id="4" name="Imagen 3"/>
          <p:cNvPicPr>
            <a:picLocks noChangeAspect="1"/>
          </p:cNvPicPr>
          <p:nvPr/>
        </p:nvPicPr>
        <p:blipFill>
          <a:blip r:embed="rId2"/>
          <a:stretch>
            <a:fillRect/>
          </a:stretch>
        </p:blipFill>
        <p:spPr>
          <a:xfrm>
            <a:off x="3150782" y="0"/>
            <a:ext cx="5598698" cy="1134871"/>
          </a:xfrm>
          <a:prstGeom prst="rect">
            <a:avLst/>
          </a:prstGeom>
        </p:spPr>
      </p:pic>
      <p:sp>
        <p:nvSpPr>
          <p:cNvPr id="3" name="CuadroTexto 2"/>
          <p:cNvSpPr txBox="1"/>
          <p:nvPr/>
        </p:nvSpPr>
        <p:spPr>
          <a:xfrm>
            <a:off x="1554480" y="4258262"/>
            <a:ext cx="8112034" cy="2031325"/>
          </a:xfrm>
          <a:prstGeom prst="rect">
            <a:avLst/>
          </a:prstGeom>
          <a:noFill/>
        </p:spPr>
        <p:txBody>
          <a:bodyPr wrap="square" rtlCol="0">
            <a:spAutoFit/>
          </a:bodyPr>
          <a:lstStyle/>
          <a:p>
            <a:pPr marL="285750" indent="-285750">
              <a:buFont typeface="Arial" panose="020B0604020202020204" pitchFamily="34" charset="0"/>
              <a:buChar char="•"/>
            </a:pPr>
            <a:r>
              <a:rPr lang="es-PE" dirty="0" smtClean="0"/>
              <a:t>La actitud </a:t>
            </a:r>
            <a:r>
              <a:rPr lang="es-PE" dirty="0" err="1" smtClean="0"/>
              <a:t>relgiosa</a:t>
            </a:r>
            <a:r>
              <a:rPr lang="es-PE" dirty="0" smtClean="0"/>
              <a:t> NO ES:</a:t>
            </a:r>
          </a:p>
          <a:p>
            <a:pPr marL="742950" lvl="1" indent="-285750">
              <a:buFont typeface="Arial" panose="020B0604020202020204" pitchFamily="34" charset="0"/>
              <a:buChar char="•"/>
            </a:pPr>
            <a:r>
              <a:rPr lang="es-PE" dirty="0" smtClean="0"/>
              <a:t>Una idolatría</a:t>
            </a:r>
          </a:p>
          <a:p>
            <a:pPr marL="742950" lvl="1" indent="-285750">
              <a:buFont typeface="Arial" panose="020B0604020202020204" pitchFamily="34" charset="0"/>
              <a:buChar char="•"/>
            </a:pPr>
            <a:r>
              <a:rPr lang="es-PE" dirty="0" smtClean="0"/>
              <a:t>Tomar por absoluto algo de nuestro mundo</a:t>
            </a:r>
          </a:p>
          <a:p>
            <a:pPr marL="742950" lvl="1" indent="-285750">
              <a:buFont typeface="Arial" panose="020B0604020202020204" pitchFamily="34" charset="0"/>
              <a:buChar char="•"/>
            </a:pPr>
            <a:r>
              <a:rPr lang="es-PE" dirty="0" smtClean="0"/>
              <a:t>Magia</a:t>
            </a:r>
          </a:p>
          <a:p>
            <a:pPr marL="742950" lvl="1" indent="-285750">
              <a:buFont typeface="Arial" panose="020B0604020202020204" pitchFamily="34" charset="0"/>
              <a:buChar char="•"/>
            </a:pPr>
            <a:r>
              <a:rPr lang="es-PE" dirty="0" smtClean="0"/>
              <a:t>Técnica para dominar lo oculto</a:t>
            </a:r>
          </a:p>
          <a:p>
            <a:pPr marL="742950" lvl="1" indent="-285750">
              <a:buFont typeface="Arial" panose="020B0604020202020204" pitchFamily="34" charset="0"/>
              <a:buChar char="•"/>
            </a:pPr>
            <a:r>
              <a:rPr lang="es-PE" dirty="0" smtClean="0"/>
              <a:t>Pedir el diezmo para que el pastor se compre un carro del año</a:t>
            </a:r>
          </a:p>
          <a:p>
            <a:pPr marL="742950" lvl="1" indent="-285750">
              <a:buFont typeface="Arial" panose="020B0604020202020204" pitchFamily="34" charset="0"/>
              <a:buChar char="•"/>
            </a:pPr>
            <a:r>
              <a:rPr lang="es-PE" dirty="0" smtClean="0"/>
              <a:t>Todo esto NO pertenece a la estructura de la actitud religiosa</a:t>
            </a:r>
            <a:endParaRPr lang="es-PE" dirty="0"/>
          </a:p>
        </p:txBody>
      </p:sp>
      <p:pic>
        <p:nvPicPr>
          <p:cNvPr id="6" name="Imagen 5"/>
          <p:cNvPicPr>
            <a:picLocks noChangeAspect="1"/>
          </p:cNvPicPr>
          <p:nvPr/>
        </p:nvPicPr>
        <p:blipFill>
          <a:blip r:embed="rId3"/>
          <a:stretch>
            <a:fillRect/>
          </a:stretch>
        </p:blipFill>
        <p:spPr>
          <a:xfrm>
            <a:off x="9562012" y="2791004"/>
            <a:ext cx="2290354" cy="2934516"/>
          </a:xfrm>
          <a:prstGeom prst="rect">
            <a:avLst/>
          </a:prstGeom>
        </p:spPr>
      </p:pic>
    </p:spTree>
    <p:extLst>
      <p:ext uri="{BB962C8B-B14F-4D97-AF65-F5344CB8AC3E}">
        <p14:creationId xmlns:p14="http://schemas.microsoft.com/office/powerpoint/2010/main" val="171382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6884126" y="326707"/>
            <a:ext cx="4643165" cy="6060356"/>
          </a:xfrm>
          <a:prstGeom prst="rect">
            <a:avLst/>
          </a:prstGeom>
        </p:spPr>
      </p:pic>
      <p:sp>
        <p:nvSpPr>
          <p:cNvPr id="6" name="Rectángulo 5"/>
          <p:cNvSpPr/>
          <p:nvPr/>
        </p:nvSpPr>
        <p:spPr>
          <a:xfrm>
            <a:off x="7014754" y="1084218"/>
            <a:ext cx="2952206" cy="39188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p:cNvSpPr/>
          <p:nvPr/>
        </p:nvSpPr>
        <p:spPr>
          <a:xfrm>
            <a:off x="7014752" y="2259742"/>
            <a:ext cx="2952208" cy="39188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p:cNvSpPr/>
          <p:nvPr/>
        </p:nvSpPr>
        <p:spPr>
          <a:xfrm>
            <a:off x="7014752" y="3435196"/>
            <a:ext cx="2952208" cy="39188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p:cNvSpPr/>
          <p:nvPr/>
        </p:nvSpPr>
        <p:spPr>
          <a:xfrm>
            <a:off x="6988622" y="5618368"/>
            <a:ext cx="1084217" cy="39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Imagen 12"/>
          <p:cNvPicPr>
            <a:picLocks noChangeAspect="1"/>
          </p:cNvPicPr>
          <p:nvPr/>
        </p:nvPicPr>
        <p:blipFill>
          <a:blip r:embed="rId3"/>
          <a:stretch>
            <a:fillRect/>
          </a:stretch>
        </p:blipFill>
        <p:spPr>
          <a:xfrm>
            <a:off x="49183" y="1051133"/>
            <a:ext cx="6965568" cy="2738372"/>
          </a:xfrm>
          <a:prstGeom prst="rect">
            <a:avLst/>
          </a:prstGeom>
        </p:spPr>
      </p:pic>
      <p:pic>
        <p:nvPicPr>
          <p:cNvPr id="14" name="Imagen 13"/>
          <p:cNvPicPr>
            <a:picLocks noChangeAspect="1"/>
          </p:cNvPicPr>
          <p:nvPr/>
        </p:nvPicPr>
        <p:blipFill>
          <a:blip r:embed="rId4"/>
          <a:stretch>
            <a:fillRect/>
          </a:stretch>
        </p:blipFill>
        <p:spPr>
          <a:xfrm>
            <a:off x="1" y="153914"/>
            <a:ext cx="6988622" cy="697495"/>
          </a:xfrm>
          <a:prstGeom prst="rect">
            <a:avLst/>
          </a:prstGeom>
        </p:spPr>
      </p:pic>
      <p:pic>
        <p:nvPicPr>
          <p:cNvPr id="16" name="Imagen 15"/>
          <p:cNvPicPr>
            <a:picLocks noChangeAspect="1"/>
          </p:cNvPicPr>
          <p:nvPr/>
        </p:nvPicPr>
        <p:blipFill>
          <a:blip r:embed="rId5"/>
          <a:stretch>
            <a:fillRect/>
          </a:stretch>
        </p:blipFill>
        <p:spPr>
          <a:xfrm>
            <a:off x="341345" y="4027919"/>
            <a:ext cx="6490165" cy="2120730"/>
          </a:xfrm>
          <a:prstGeom prst="rect">
            <a:avLst/>
          </a:prstGeom>
        </p:spPr>
      </p:pic>
      <p:sp>
        <p:nvSpPr>
          <p:cNvPr id="15" name="Rectángulo 14"/>
          <p:cNvSpPr/>
          <p:nvPr/>
        </p:nvSpPr>
        <p:spPr>
          <a:xfrm>
            <a:off x="7014754" y="1502262"/>
            <a:ext cx="2952206" cy="39188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p:cNvSpPr/>
          <p:nvPr/>
        </p:nvSpPr>
        <p:spPr>
          <a:xfrm>
            <a:off x="7014751" y="4181187"/>
            <a:ext cx="2952208" cy="39188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6988622" y="4876067"/>
            <a:ext cx="2952208" cy="39188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886495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85579" y="272278"/>
            <a:ext cx="8673388" cy="655184"/>
          </a:xfrm>
          <a:prstGeom prst="rect">
            <a:avLst/>
          </a:prstGeom>
        </p:spPr>
      </p:pic>
      <p:sp>
        <p:nvSpPr>
          <p:cNvPr id="5" name="CuadroTexto 4"/>
          <p:cNvSpPr txBox="1"/>
          <p:nvPr/>
        </p:nvSpPr>
        <p:spPr>
          <a:xfrm>
            <a:off x="1227909" y="1084216"/>
            <a:ext cx="9631058" cy="2893100"/>
          </a:xfrm>
          <a:prstGeom prst="rect">
            <a:avLst/>
          </a:prstGeom>
          <a:noFill/>
        </p:spPr>
        <p:txBody>
          <a:bodyPr wrap="square" rtlCol="0">
            <a:spAutoFit/>
          </a:bodyPr>
          <a:lstStyle/>
          <a:p>
            <a:r>
              <a:rPr lang="es-PE" sz="1400" dirty="0" smtClean="0"/>
              <a:t>El mito: </a:t>
            </a:r>
          </a:p>
          <a:p>
            <a:pPr marL="742950" lvl="1" indent="-285750">
              <a:buFont typeface="Arial" panose="020B0604020202020204" pitchFamily="34" charset="0"/>
              <a:buChar char="•"/>
            </a:pPr>
            <a:r>
              <a:rPr lang="es-PE" sz="1400" dirty="0" smtClean="0"/>
              <a:t>Un relato en pasado remoto</a:t>
            </a:r>
            <a:r>
              <a:rPr lang="es-PE" sz="1400" dirty="0"/>
              <a:t>	</a:t>
            </a:r>
            <a:endParaRPr lang="es-PE" sz="1400" dirty="0" smtClean="0"/>
          </a:p>
          <a:p>
            <a:pPr marL="742950" lvl="1" indent="-285750">
              <a:buFont typeface="Arial" panose="020B0604020202020204" pitchFamily="34" charset="0"/>
              <a:buChar char="•"/>
            </a:pPr>
            <a:r>
              <a:rPr lang="es-PE" sz="1400" dirty="0" smtClean="0"/>
              <a:t>Su finalidad es explicar un “por qué” o un “para qué” de lo que es</a:t>
            </a:r>
          </a:p>
          <a:p>
            <a:pPr marL="742950" lvl="1" indent="-285750">
              <a:buFont typeface="Arial" panose="020B0604020202020204" pitchFamily="34" charset="0"/>
              <a:buChar char="•"/>
            </a:pPr>
            <a:r>
              <a:rPr lang="es-PE" sz="1400" dirty="0" smtClean="0"/>
              <a:t>Especialmente, lo que se refiere a los misterios</a:t>
            </a:r>
          </a:p>
          <a:p>
            <a:pPr marL="742950" lvl="1" indent="-285750">
              <a:buFont typeface="Arial" panose="020B0604020202020204" pitchFamily="34" charset="0"/>
              <a:buChar char="•"/>
            </a:pPr>
            <a:r>
              <a:rPr lang="es-PE" sz="1400" dirty="0" smtClean="0"/>
              <a:t>Hay diversos tipos de mitos:</a:t>
            </a:r>
          </a:p>
          <a:p>
            <a:pPr marL="1200150" lvl="2" indent="-285750">
              <a:buFont typeface="Wingdings" panose="05000000000000000000" pitchFamily="2" charset="2"/>
              <a:buChar char="§"/>
            </a:pPr>
            <a:r>
              <a:rPr lang="es-PE" sz="1400" dirty="0" smtClean="0"/>
              <a:t>Teogonía: origen de los Dioses (Hesíodo, Tolkien, “la creación de </a:t>
            </a:r>
            <a:r>
              <a:rPr lang="es-PE" sz="1400" dirty="0" err="1" smtClean="0"/>
              <a:t>Ometotl</a:t>
            </a:r>
            <a:r>
              <a:rPr lang="es-PE" sz="1400" dirty="0" smtClean="0"/>
              <a:t>”, de Osiris e Isis, el sueño de Brahma, </a:t>
            </a:r>
            <a:r>
              <a:rPr lang="es-PE" sz="1400" dirty="0" err="1" smtClean="0"/>
              <a:t>etc</a:t>
            </a:r>
            <a:r>
              <a:rPr lang="es-PE" sz="1400" dirty="0" smtClean="0"/>
              <a:t>)</a:t>
            </a:r>
          </a:p>
          <a:p>
            <a:pPr marL="1200150" lvl="2" indent="-285750">
              <a:buFont typeface="Wingdings" panose="05000000000000000000" pitchFamily="2" charset="2"/>
              <a:buChar char="§"/>
            </a:pPr>
            <a:r>
              <a:rPr lang="es-PE" sz="1400" dirty="0" smtClean="0"/>
              <a:t>Cosmogonía: origen del universo, explican fenómenos del mundo. (La lluvia, el trueno, el arco iris, el nacimiento de la vía láctea, los mitos de Wiracocha, </a:t>
            </a:r>
            <a:r>
              <a:rPr lang="es-PE" sz="1400" dirty="0" err="1" smtClean="0"/>
              <a:t>etc</a:t>
            </a:r>
            <a:r>
              <a:rPr lang="es-PE" sz="1400" dirty="0" smtClean="0"/>
              <a:t>)</a:t>
            </a:r>
          </a:p>
          <a:p>
            <a:pPr marL="1200150" lvl="2" indent="-285750">
              <a:buFont typeface="Wingdings" panose="05000000000000000000" pitchFamily="2" charset="2"/>
              <a:buChar char="§"/>
            </a:pPr>
            <a:r>
              <a:rPr lang="es-PE" sz="1400" dirty="0" smtClean="0"/>
              <a:t>Antropológicos: acerca del hombre y sus orígenes</a:t>
            </a:r>
          </a:p>
          <a:p>
            <a:pPr marL="1200150" lvl="2" indent="-285750">
              <a:buFont typeface="Wingdings" panose="05000000000000000000" pitchFamily="2" charset="2"/>
              <a:buChar char="§"/>
            </a:pPr>
            <a:r>
              <a:rPr lang="es-PE" sz="1400" dirty="0" smtClean="0"/>
              <a:t>Escatológicos: referentes al fin del mundo (Apocalipsis, </a:t>
            </a:r>
            <a:r>
              <a:rPr lang="es-PE" sz="1400" dirty="0" err="1" smtClean="0"/>
              <a:t>Ragnarok</a:t>
            </a:r>
            <a:r>
              <a:rPr lang="es-PE" sz="1400" dirty="0" smtClean="0"/>
              <a:t>, </a:t>
            </a:r>
            <a:r>
              <a:rPr lang="es-PE" sz="1400" dirty="0" err="1" smtClean="0"/>
              <a:t>Taqui</a:t>
            </a:r>
            <a:r>
              <a:rPr lang="es-PE" sz="1400" dirty="0" smtClean="0"/>
              <a:t> </a:t>
            </a:r>
            <a:r>
              <a:rPr lang="es-PE" sz="1400" dirty="0" err="1" smtClean="0"/>
              <a:t>Onkoy</a:t>
            </a:r>
            <a:r>
              <a:rPr lang="es-PE" sz="1400" dirty="0" smtClean="0"/>
              <a:t>, ¿Calendario Maya?, </a:t>
            </a:r>
            <a:r>
              <a:rPr lang="es-PE" sz="1400" dirty="0" err="1" smtClean="0"/>
              <a:t>etc</a:t>
            </a:r>
            <a:r>
              <a:rPr lang="es-PE" sz="1400" dirty="0" smtClean="0"/>
              <a:t>)</a:t>
            </a:r>
          </a:p>
          <a:p>
            <a:pPr marL="1200150" lvl="2" indent="-285750">
              <a:buFont typeface="Arial" panose="020B0604020202020204" pitchFamily="34" charset="0"/>
              <a:buChar char="•"/>
            </a:pPr>
            <a:endParaRPr lang="es-PE" sz="1400" dirty="0" smtClean="0"/>
          </a:p>
          <a:p>
            <a:pPr marL="1200150" lvl="2" indent="-285750">
              <a:buFont typeface="Arial" panose="020B0604020202020204" pitchFamily="34" charset="0"/>
              <a:buChar char="•"/>
            </a:pPr>
            <a:endParaRPr lang="es-PE" sz="1400" dirty="0"/>
          </a:p>
        </p:txBody>
      </p:sp>
      <p:sp>
        <p:nvSpPr>
          <p:cNvPr id="6" name="CuadroTexto 5"/>
          <p:cNvSpPr txBox="1"/>
          <p:nvPr/>
        </p:nvSpPr>
        <p:spPr>
          <a:xfrm>
            <a:off x="1227909" y="3483427"/>
            <a:ext cx="9631058" cy="3108543"/>
          </a:xfrm>
          <a:prstGeom prst="rect">
            <a:avLst/>
          </a:prstGeom>
          <a:noFill/>
        </p:spPr>
        <p:txBody>
          <a:bodyPr wrap="square" rtlCol="0">
            <a:spAutoFit/>
          </a:bodyPr>
          <a:lstStyle/>
          <a:p>
            <a:r>
              <a:rPr lang="es-PE" sz="1400" dirty="0" smtClean="0"/>
              <a:t>El rito: </a:t>
            </a:r>
          </a:p>
          <a:p>
            <a:pPr marL="742950" lvl="1" indent="-285750">
              <a:buFont typeface="Arial" panose="020B0604020202020204" pitchFamily="34" charset="0"/>
              <a:buChar char="•"/>
            </a:pPr>
            <a:r>
              <a:rPr lang="es-PE" sz="1400" dirty="0" smtClean="0"/>
              <a:t>Como reconocimiento del misterio, se expresa exteriormente con actos y gestos la experiencia religiosa.</a:t>
            </a:r>
          </a:p>
          <a:p>
            <a:endParaRPr lang="es-PE" sz="1400" dirty="0"/>
          </a:p>
          <a:p>
            <a:r>
              <a:rPr lang="es-PE" sz="1400" dirty="0" smtClean="0"/>
              <a:t>Oración:</a:t>
            </a:r>
          </a:p>
          <a:p>
            <a:pPr marL="742950" lvl="1" indent="-285750">
              <a:buFont typeface="Arial" panose="020B0604020202020204" pitchFamily="34" charset="0"/>
              <a:buChar char="•"/>
            </a:pPr>
            <a:r>
              <a:rPr lang="es-PE" sz="1400" dirty="0" smtClean="0"/>
              <a:t>Es de las expresiones más sublimes de la expresiones de la actitud religiosa, pues refleja la necesidad y dependencia humana con el misterio y lo sagrado.</a:t>
            </a:r>
          </a:p>
          <a:p>
            <a:pPr marL="742950" lvl="1" indent="-285750">
              <a:buFont typeface="Arial" panose="020B0604020202020204" pitchFamily="34" charset="0"/>
              <a:buChar char="•"/>
            </a:pPr>
            <a:r>
              <a:rPr lang="es-PE" sz="1400" dirty="0" smtClean="0"/>
              <a:t>En todas las religiones la oración se aproxima mediante el lenguaje del amor y se aleja del lenguaje del temor. (Idealmente)</a:t>
            </a:r>
          </a:p>
          <a:p>
            <a:endParaRPr lang="es-PE" sz="1400" dirty="0"/>
          </a:p>
          <a:p>
            <a:r>
              <a:rPr lang="es-PE" sz="1400" dirty="0" smtClean="0"/>
              <a:t>Leyes de pureza:</a:t>
            </a:r>
          </a:p>
          <a:p>
            <a:pPr marL="742950" lvl="1" indent="-285750">
              <a:buFont typeface="Arial" panose="020B0604020202020204" pitchFamily="34" charset="0"/>
              <a:buChar char="•"/>
            </a:pPr>
            <a:r>
              <a:rPr lang="es-PE" sz="1400" dirty="0" err="1" smtClean="0"/>
              <a:t>Tabués</a:t>
            </a:r>
            <a:r>
              <a:rPr lang="es-PE" sz="1400" dirty="0" smtClean="0"/>
              <a:t>, impurezas.</a:t>
            </a:r>
          </a:p>
          <a:p>
            <a:pPr marL="742950" lvl="1" indent="-285750">
              <a:buFont typeface="Arial" panose="020B0604020202020204" pitchFamily="34" charset="0"/>
              <a:buChar char="•"/>
            </a:pPr>
            <a:r>
              <a:rPr lang="es-PE" sz="1400" dirty="0" smtClean="0"/>
              <a:t>Busca definir lo puro y separarlo de lo impuro. </a:t>
            </a:r>
          </a:p>
          <a:p>
            <a:pPr marL="742950" lvl="1" indent="-285750">
              <a:buFont typeface="Arial" panose="020B0604020202020204" pitchFamily="34" charset="0"/>
              <a:buChar char="•"/>
            </a:pPr>
            <a:r>
              <a:rPr lang="es-PE" sz="1400" dirty="0" smtClean="0"/>
              <a:t>Busca como evitar lo impuro, y por todo ello, implica un criterio ético. </a:t>
            </a:r>
          </a:p>
          <a:p>
            <a:pPr marL="1200150" lvl="2" indent="-285750">
              <a:buFont typeface="Arial" panose="020B0604020202020204" pitchFamily="34" charset="0"/>
              <a:buChar char="•"/>
            </a:pPr>
            <a:endParaRPr lang="es-PE" sz="1400" dirty="0"/>
          </a:p>
        </p:txBody>
      </p:sp>
      <p:pic>
        <p:nvPicPr>
          <p:cNvPr id="7" name="Imagen 6"/>
          <p:cNvPicPr>
            <a:picLocks noChangeAspect="1"/>
          </p:cNvPicPr>
          <p:nvPr/>
        </p:nvPicPr>
        <p:blipFill>
          <a:blip r:embed="rId3"/>
          <a:stretch>
            <a:fillRect/>
          </a:stretch>
        </p:blipFill>
        <p:spPr>
          <a:xfrm>
            <a:off x="195262" y="1705430"/>
            <a:ext cx="1263353" cy="774313"/>
          </a:xfrm>
          <a:prstGeom prst="rect">
            <a:avLst/>
          </a:prstGeom>
        </p:spPr>
      </p:pic>
      <p:pic>
        <p:nvPicPr>
          <p:cNvPr id="8" name="Imagen 7"/>
          <p:cNvPicPr>
            <a:picLocks noChangeAspect="1"/>
          </p:cNvPicPr>
          <p:nvPr/>
        </p:nvPicPr>
        <p:blipFill>
          <a:blip r:embed="rId4"/>
          <a:stretch>
            <a:fillRect/>
          </a:stretch>
        </p:blipFill>
        <p:spPr>
          <a:xfrm>
            <a:off x="195262" y="3309792"/>
            <a:ext cx="1032647" cy="707449"/>
          </a:xfrm>
          <a:prstGeom prst="rect">
            <a:avLst/>
          </a:prstGeom>
        </p:spPr>
      </p:pic>
      <p:pic>
        <p:nvPicPr>
          <p:cNvPr id="9" name="Imagen 8"/>
          <p:cNvPicPr>
            <a:picLocks noChangeAspect="1"/>
          </p:cNvPicPr>
          <p:nvPr/>
        </p:nvPicPr>
        <p:blipFill>
          <a:blip r:embed="rId5"/>
          <a:stretch>
            <a:fillRect/>
          </a:stretch>
        </p:blipFill>
        <p:spPr>
          <a:xfrm>
            <a:off x="195262" y="4376869"/>
            <a:ext cx="916750" cy="868815"/>
          </a:xfrm>
          <a:prstGeom prst="rect">
            <a:avLst/>
          </a:prstGeom>
        </p:spPr>
      </p:pic>
      <p:pic>
        <p:nvPicPr>
          <p:cNvPr id="10" name="Imagen 9"/>
          <p:cNvPicPr>
            <a:picLocks noChangeAspect="1"/>
          </p:cNvPicPr>
          <p:nvPr/>
        </p:nvPicPr>
        <p:blipFill>
          <a:blip r:embed="rId6"/>
          <a:stretch>
            <a:fillRect/>
          </a:stretch>
        </p:blipFill>
        <p:spPr>
          <a:xfrm>
            <a:off x="209994" y="5581678"/>
            <a:ext cx="1033149" cy="1010292"/>
          </a:xfrm>
          <a:prstGeom prst="rect">
            <a:avLst/>
          </a:prstGeom>
        </p:spPr>
      </p:pic>
    </p:spTree>
    <p:extLst>
      <p:ext uri="{BB962C8B-B14F-4D97-AF65-F5344CB8AC3E}">
        <p14:creationId xmlns:p14="http://schemas.microsoft.com/office/powerpoint/2010/main" val="2300728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227909" y="1084216"/>
            <a:ext cx="9631058" cy="2677656"/>
          </a:xfrm>
          <a:prstGeom prst="rect">
            <a:avLst/>
          </a:prstGeom>
          <a:noFill/>
        </p:spPr>
        <p:txBody>
          <a:bodyPr wrap="square" rtlCol="0">
            <a:spAutoFit/>
          </a:bodyPr>
          <a:lstStyle/>
          <a:p>
            <a:pPr marL="285750" indent="-285750">
              <a:buFont typeface="Arial" panose="020B0604020202020204" pitchFamily="34" charset="0"/>
              <a:buChar char="•"/>
            </a:pPr>
            <a:r>
              <a:rPr lang="es-PE" sz="1400" dirty="0" smtClean="0"/>
              <a:t>Para </a:t>
            </a:r>
            <a:r>
              <a:rPr lang="es-PE" sz="1400" dirty="0" err="1" smtClean="0"/>
              <a:t>Elíade</a:t>
            </a:r>
            <a:r>
              <a:rPr lang="es-PE" sz="1400" dirty="0" smtClean="0"/>
              <a:t>, la </a:t>
            </a:r>
            <a:r>
              <a:rPr lang="es-PE" sz="1400" dirty="0" err="1" smtClean="0"/>
              <a:t>hierofanía</a:t>
            </a:r>
            <a:r>
              <a:rPr lang="es-PE" sz="1400" dirty="0" smtClean="0"/>
              <a:t> es una manifestación de lo sagrado de un objeto profano</a:t>
            </a:r>
          </a:p>
          <a:p>
            <a:pPr marL="285750" indent="-285750">
              <a:buFont typeface="Arial" panose="020B0604020202020204" pitchFamily="34" charset="0"/>
              <a:buChar char="•"/>
            </a:pPr>
            <a:r>
              <a:rPr lang="es-PE" sz="1400" dirty="0" smtClean="0"/>
              <a:t>No sólo se trata de un misterio, sino que se revela. </a:t>
            </a:r>
          </a:p>
          <a:p>
            <a:pPr marL="285750" indent="-285750">
              <a:buFont typeface="Arial" panose="020B0604020202020204" pitchFamily="34" charset="0"/>
              <a:buChar char="•"/>
            </a:pPr>
            <a:endParaRPr lang="es-PE" sz="1400" dirty="0"/>
          </a:p>
          <a:p>
            <a:pPr marL="285750" indent="-285750">
              <a:buFont typeface="Arial" panose="020B0604020202020204" pitchFamily="34" charset="0"/>
              <a:buChar char="•"/>
            </a:pPr>
            <a:r>
              <a:rPr lang="es-PE" sz="1400" dirty="0" smtClean="0"/>
              <a:t>Clases:</a:t>
            </a:r>
          </a:p>
          <a:p>
            <a:pPr marL="285750" indent="-285750">
              <a:buFont typeface="Arial" panose="020B0604020202020204" pitchFamily="34" charset="0"/>
              <a:buChar char="•"/>
            </a:pPr>
            <a:endParaRPr lang="es-PE" sz="1400" dirty="0" smtClean="0"/>
          </a:p>
          <a:p>
            <a:pPr marL="742950" lvl="1" indent="-285750">
              <a:buFont typeface="Arial" panose="020B0604020202020204" pitchFamily="34" charset="0"/>
              <a:buChar char="•"/>
            </a:pPr>
            <a:r>
              <a:rPr lang="es-PE" sz="1400" dirty="0" smtClean="0"/>
              <a:t>Las </a:t>
            </a:r>
            <a:r>
              <a:rPr lang="es-PE" sz="1400" dirty="0" err="1" smtClean="0"/>
              <a:t>hierofanías</a:t>
            </a:r>
            <a:r>
              <a:rPr lang="es-PE" sz="1400" dirty="0" smtClean="0"/>
              <a:t> cuyo principal objeto son elementos de la naturaleza. </a:t>
            </a:r>
          </a:p>
          <a:p>
            <a:pPr marL="742950" lvl="1" indent="-285750">
              <a:buFont typeface="Arial" panose="020B0604020202020204" pitchFamily="34" charset="0"/>
              <a:buChar char="•"/>
            </a:pPr>
            <a:r>
              <a:rPr lang="es-PE" sz="1400" dirty="0" smtClean="0"/>
              <a:t>Las que se realizan históricamente como sucesos de pueblos (como el caso de Israel)</a:t>
            </a:r>
          </a:p>
          <a:p>
            <a:pPr marL="742950" lvl="1" indent="-285750">
              <a:buFont typeface="Arial" panose="020B0604020202020204" pitchFamily="34" charset="0"/>
              <a:buChar char="•"/>
            </a:pPr>
            <a:r>
              <a:rPr lang="es-PE" sz="1400" dirty="0" smtClean="0"/>
              <a:t>La más rara: aquella que se materializa en lo humano: lo santo (Jesús, </a:t>
            </a:r>
            <a:r>
              <a:rPr lang="es-PE" sz="1400" dirty="0" err="1" smtClean="0"/>
              <a:t>Buddha</a:t>
            </a:r>
            <a:r>
              <a:rPr lang="es-PE" sz="1400" dirty="0" smtClean="0"/>
              <a:t>, </a:t>
            </a:r>
            <a:r>
              <a:rPr lang="es-PE" sz="1400" dirty="0" err="1" smtClean="0"/>
              <a:t>etc</a:t>
            </a:r>
            <a:r>
              <a:rPr lang="es-PE" sz="1400" dirty="0" smtClean="0"/>
              <a:t>)</a:t>
            </a:r>
          </a:p>
          <a:p>
            <a:pPr marL="285750" indent="-285750">
              <a:buFont typeface="Arial" panose="020B0604020202020204" pitchFamily="34" charset="0"/>
              <a:buChar char="•"/>
            </a:pPr>
            <a:endParaRPr lang="es-PE" sz="1400" dirty="0"/>
          </a:p>
          <a:p>
            <a:pPr marL="285750" indent="-285750">
              <a:buFont typeface="Arial" panose="020B0604020202020204" pitchFamily="34" charset="0"/>
              <a:buChar char="•"/>
            </a:pPr>
            <a:r>
              <a:rPr lang="es-PE" sz="1400" dirty="0" smtClean="0"/>
              <a:t>El misterio se hace presente en las </a:t>
            </a:r>
            <a:r>
              <a:rPr lang="es-PE" sz="1400" dirty="0" err="1" smtClean="0"/>
              <a:t>hierofanías</a:t>
            </a:r>
            <a:r>
              <a:rPr lang="es-PE" sz="1400" dirty="0" smtClean="0"/>
              <a:t>.</a:t>
            </a:r>
          </a:p>
          <a:p>
            <a:pPr marL="1200150" lvl="2" indent="-285750">
              <a:buFont typeface="Arial" panose="020B0604020202020204" pitchFamily="34" charset="0"/>
              <a:buChar char="•"/>
            </a:pPr>
            <a:endParaRPr lang="es-PE" sz="1400" dirty="0" smtClean="0"/>
          </a:p>
          <a:p>
            <a:pPr marL="1200150" lvl="2" indent="-285750">
              <a:buFont typeface="Arial" panose="020B0604020202020204" pitchFamily="34" charset="0"/>
              <a:buChar char="•"/>
            </a:pPr>
            <a:endParaRPr lang="es-PE" sz="1400" dirty="0"/>
          </a:p>
        </p:txBody>
      </p:sp>
      <p:pic>
        <p:nvPicPr>
          <p:cNvPr id="2" name="Imagen 1"/>
          <p:cNvPicPr>
            <a:picLocks noChangeAspect="1"/>
          </p:cNvPicPr>
          <p:nvPr/>
        </p:nvPicPr>
        <p:blipFill>
          <a:blip r:embed="rId2"/>
          <a:stretch>
            <a:fillRect/>
          </a:stretch>
        </p:blipFill>
        <p:spPr>
          <a:xfrm>
            <a:off x="1728379" y="241795"/>
            <a:ext cx="9265098" cy="476661"/>
          </a:xfrm>
          <a:prstGeom prst="rect">
            <a:avLst/>
          </a:prstGeom>
        </p:spPr>
      </p:pic>
      <p:pic>
        <p:nvPicPr>
          <p:cNvPr id="3" name="Imagen 2"/>
          <p:cNvPicPr>
            <a:picLocks noChangeAspect="1"/>
          </p:cNvPicPr>
          <p:nvPr/>
        </p:nvPicPr>
        <p:blipFill>
          <a:blip r:embed="rId3"/>
          <a:stretch>
            <a:fillRect/>
          </a:stretch>
        </p:blipFill>
        <p:spPr>
          <a:xfrm>
            <a:off x="4523286" y="3539082"/>
            <a:ext cx="2974793" cy="2908979"/>
          </a:xfrm>
          <a:prstGeom prst="rect">
            <a:avLst/>
          </a:prstGeom>
        </p:spPr>
      </p:pic>
      <p:pic>
        <p:nvPicPr>
          <p:cNvPr id="7" name="Imagen 6"/>
          <p:cNvPicPr>
            <a:picLocks noChangeAspect="1"/>
          </p:cNvPicPr>
          <p:nvPr/>
        </p:nvPicPr>
        <p:blipFill>
          <a:blip r:embed="rId4"/>
          <a:stretch>
            <a:fillRect/>
          </a:stretch>
        </p:blipFill>
        <p:spPr>
          <a:xfrm>
            <a:off x="1227909" y="3633242"/>
            <a:ext cx="2814819" cy="2814819"/>
          </a:xfrm>
          <a:prstGeom prst="rect">
            <a:avLst/>
          </a:prstGeom>
        </p:spPr>
      </p:pic>
      <p:pic>
        <p:nvPicPr>
          <p:cNvPr id="8" name="Imagen 7"/>
          <p:cNvPicPr>
            <a:picLocks noChangeAspect="1"/>
          </p:cNvPicPr>
          <p:nvPr/>
        </p:nvPicPr>
        <p:blipFill>
          <a:blip r:embed="rId5"/>
          <a:stretch>
            <a:fillRect/>
          </a:stretch>
        </p:blipFill>
        <p:spPr>
          <a:xfrm>
            <a:off x="7978638" y="3524469"/>
            <a:ext cx="3190106" cy="2923591"/>
          </a:xfrm>
          <a:prstGeom prst="rect">
            <a:avLst/>
          </a:prstGeom>
        </p:spPr>
      </p:pic>
    </p:spTree>
    <p:extLst>
      <p:ext uri="{BB962C8B-B14F-4D97-AF65-F5344CB8AC3E}">
        <p14:creationId xmlns:p14="http://schemas.microsoft.com/office/powerpoint/2010/main" val="3423608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01188" y="1726033"/>
            <a:ext cx="7075714" cy="3693319"/>
          </a:xfrm>
          <a:prstGeom prst="rect">
            <a:avLst/>
          </a:prstGeom>
        </p:spPr>
        <p:txBody>
          <a:bodyPr wrap="square">
            <a:spAutoFit/>
          </a:bodyPr>
          <a:lstStyle/>
          <a:p>
            <a:pPr algn="just"/>
            <a:r>
              <a:rPr lang="es-PE" dirty="0" smtClean="0"/>
              <a:t>“Bajo </a:t>
            </a:r>
            <a:r>
              <a:rPr lang="es-PE" dirty="0"/>
              <a:t>inspiración de </a:t>
            </a:r>
            <a:r>
              <a:rPr lang="es-PE" dirty="0" err="1"/>
              <a:t>Girard</a:t>
            </a:r>
            <a:r>
              <a:rPr lang="es-PE" dirty="0"/>
              <a:t> y de </a:t>
            </a:r>
            <a:r>
              <a:rPr lang="es-PE" dirty="0" err="1"/>
              <a:t>Lévinas</a:t>
            </a:r>
            <a:r>
              <a:rPr lang="es-PE" dirty="0"/>
              <a:t>, se puede decir que la cultura nació y ha seguido atada a la ambigüedad de lo sagrado. Más aún, la historia ha develado que lo sagrado disimuló su ambigüedad intrínseca que linda con la violencia (</a:t>
            </a:r>
            <a:r>
              <a:rPr lang="es-PE" dirty="0" err="1"/>
              <a:t>Girard</a:t>
            </a:r>
            <a:r>
              <a:rPr lang="es-PE" dirty="0"/>
              <a:t>, 1998). Así, lo sagrado no es solo lo que está separado, consagrado, sino lo que se reserva una ambivalencia expresada en pares como puro-impuro, </a:t>
            </a:r>
            <a:r>
              <a:rPr lang="es-PE" dirty="0" smtClean="0"/>
              <a:t>benéfico-maléfico</a:t>
            </a:r>
            <a:r>
              <a:rPr lang="es-PE" dirty="0"/>
              <a:t>, tremendo-fascinante, entre otros. Se puede decir, todavía con más claridad, que el mundo de lo sagrado carece de salida, de exterioridad, de palabra y del otro (</a:t>
            </a:r>
            <a:r>
              <a:rPr lang="es-PE" dirty="0" err="1"/>
              <a:t>Chalier</a:t>
            </a:r>
            <a:r>
              <a:rPr lang="es-PE" dirty="0"/>
              <a:t>, 2006, p. 542). Lo sagrado explica en gran parte la violencia en nuestras relaciones interpersonales</a:t>
            </a:r>
            <a:r>
              <a:rPr lang="es-PE" dirty="0" smtClean="0"/>
              <a:t>.”</a:t>
            </a:r>
          </a:p>
          <a:p>
            <a:pPr algn="just"/>
            <a:endParaRPr lang="es-PE" dirty="0"/>
          </a:p>
          <a:p>
            <a:pPr algn="just"/>
            <a:r>
              <a:rPr lang="es-PE" dirty="0" smtClean="0"/>
              <a:t>Rafael </a:t>
            </a:r>
            <a:r>
              <a:rPr lang="es-PE" dirty="0"/>
              <a:t>Fernández </a:t>
            </a:r>
            <a:r>
              <a:rPr lang="es-PE" dirty="0" err="1"/>
              <a:t>Hart</a:t>
            </a:r>
            <a:r>
              <a:rPr lang="es-PE" dirty="0"/>
              <a:t>, </a:t>
            </a:r>
            <a:r>
              <a:rPr lang="es-PE" dirty="0" smtClean="0"/>
              <a:t>SJ</a:t>
            </a:r>
          </a:p>
          <a:p>
            <a:pPr algn="just"/>
            <a:r>
              <a:rPr lang="es-PE" dirty="0" smtClean="0"/>
              <a:t>p. </a:t>
            </a:r>
            <a:r>
              <a:rPr lang="es-PE" dirty="0"/>
              <a:t>104 | Cuestiones Teológicas, Vol. 46, No. 105 (Enero-junio, 2019)</a:t>
            </a:r>
          </a:p>
        </p:txBody>
      </p:sp>
      <p:pic>
        <p:nvPicPr>
          <p:cNvPr id="5" name="Imagen 4"/>
          <p:cNvPicPr>
            <a:picLocks noChangeAspect="1"/>
          </p:cNvPicPr>
          <p:nvPr/>
        </p:nvPicPr>
        <p:blipFill>
          <a:blip r:embed="rId2"/>
          <a:stretch>
            <a:fillRect/>
          </a:stretch>
        </p:blipFill>
        <p:spPr>
          <a:xfrm>
            <a:off x="8281851" y="1236329"/>
            <a:ext cx="3352800" cy="3629025"/>
          </a:xfrm>
          <a:prstGeom prst="rect">
            <a:avLst/>
          </a:prstGeom>
        </p:spPr>
      </p:pic>
    </p:spTree>
    <p:extLst>
      <p:ext uri="{BB962C8B-B14F-4D97-AF65-F5344CB8AC3E}">
        <p14:creationId xmlns:p14="http://schemas.microsoft.com/office/powerpoint/2010/main" val="217794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01188" y="1726033"/>
            <a:ext cx="7075714" cy="4247317"/>
          </a:xfrm>
          <a:prstGeom prst="rect">
            <a:avLst/>
          </a:prstGeom>
        </p:spPr>
        <p:txBody>
          <a:bodyPr wrap="square">
            <a:spAutoFit/>
          </a:bodyPr>
          <a:lstStyle/>
          <a:p>
            <a:pPr algn="just"/>
            <a:r>
              <a:rPr lang="es-PE" dirty="0" smtClean="0"/>
              <a:t>“Después </a:t>
            </a:r>
            <a:r>
              <a:rPr lang="es-PE" dirty="0"/>
              <a:t>de todo, la primera y la única totalidad, el único totalitarismo de ayer y hoy es el de lo sagrado, ya se trate de la religión primitiva o moderna, de las cruzadas, del nacionalsocialismo o simplemente del neoliberalismo contemporáneo. Estas realidades nos retrotraen a la misma unidad sagrada, a la misma totalidad, y en toda manifestación de este tipo encontramos repeticiones de un sistema en el que el individuo se hace uno con la totalidad. Es imposible evadir estas totalidades sin desmontar el origen de lo sagrado. Un universo en el que los individuos son absorbidos por una totalidad no puede ser otra cosa más que un mecanismo que ha suprimido la libertad, esto es, la posibilidad de elegir como ocurre con el mal banal que grafica </a:t>
            </a:r>
            <a:r>
              <a:rPr lang="es-PE" dirty="0" err="1"/>
              <a:t>Arendt</a:t>
            </a:r>
            <a:r>
              <a:rPr lang="es-PE" dirty="0"/>
              <a:t> en </a:t>
            </a:r>
            <a:r>
              <a:rPr lang="es-PE" dirty="0" err="1"/>
              <a:t>Eichmann</a:t>
            </a:r>
            <a:r>
              <a:rPr lang="es-PE" dirty="0"/>
              <a:t> en </a:t>
            </a:r>
            <a:r>
              <a:rPr lang="es-PE" dirty="0" smtClean="0"/>
              <a:t>Jerusalén” </a:t>
            </a:r>
          </a:p>
          <a:p>
            <a:pPr algn="just"/>
            <a:endParaRPr lang="es-PE" dirty="0"/>
          </a:p>
          <a:p>
            <a:pPr algn="just"/>
            <a:r>
              <a:rPr lang="es-PE" dirty="0" smtClean="0"/>
              <a:t>Rafael </a:t>
            </a:r>
            <a:r>
              <a:rPr lang="es-PE" dirty="0"/>
              <a:t>Fernández </a:t>
            </a:r>
            <a:r>
              <a:rPr lang="es-PE" dirty="0" err="1"/>
              <a:t>Hart</a:t>
            </a:r>
            <a:r>
              <a:rPr lang="es-PE" dirty="0"/>
              <a:t>, </a:t>
            </a:r>
            <a:r>
              <a:rPr lang="es-PE" dirty="0" smtClean="0"/>
              <a:t>SJ</a:t>
            </a:r>
          </a:p>
          <a:p>
            <a:pPr algn="just"/>
            <a:r>
              <a:rPr lang="es-PE" dirty="0" smtClean="0"/>
              <a:t>p. 107 </a:t>
            </a:r>
            <a:r>
              <a:rPr lang="es-PE" dirty="0"/>
              <a:t>| Cuestiones Teológicas, Vol. 46, No. 105 (Enero-junio, 2019)</a:t>
            </a:r>
          </a:p>
        </p:txBody>
      </p:sp>
      <p:pic>
        <p:nvPicPr>
          <p:cNvPr id="5" name="Imagen 4"/>
          <p:cNvPicPr>
            <a:picLocks noChangeAspect="1"/>
          </p:cNvPicPr>
          <p:nvPr/>
        </p:nvPicPr>
        <p:blipFill>
          <a:blip r:embed="rId2"/>
          <a:stretch>
            <a:fillRect/>
          </a:stretch>
        </p:blipFill>
        <p:spPr>
          <a:xfrm>
            <a:off x="8281851" y="1236329"/>
            <a:ext cx="3352800" cy="3629025"/>
          </a:xfrm>
          <a:prstGeom prst="rect">
            <a:avLst/>
          </a:prstGeom>
        </p:spPr>
      </p:pic>
    </p:spTree>
    <p:extLst>
      <p:ext uri="{BB962C8B-B14F-4D97-AF65-F5344CB8AC3E}">
        <p14:creationId xmlns:p14="http://schemas.microsoft.com/office/powerpoint/2010/main" val="1271671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281851" y="1236329"/>
            <a:ext cx="3352800" cy="3629025"/>
          </a:xfrm>
          <a:prstGeom prst="rect">
            <a:avLst/>
          </a:prstGeom>
        </p:spPr>
      </p:pic>
      <p:pic>
        <p:nvPicPr>
          <p:cNvPr id="2" name="Imagen 1"/>
          <p:cNvPicPr>
            <a:picLocks noChangeAspect="1"/>
          </p:cNvPicPr>
          <p:nvPr/>
        </p:nvPicPr>
        <p:blipFill>
          <a:blip r:embed="rId3"/>
          <a:stretch>
            <a:fillRect/>
          </a:stretch>
        </p:blipFill>
        <p:spPr>
          <a:xfrm>
            <a:off x="671785" y="1236329"/>
            <a:ext cx="7156451" cy="4036560"/>
          </a:xfrm>
          <a:prstGeom prst="rect">
            <a:avLst/>
          </a:prstGeom>
        </p:spPr>
      </p:pic>
      <p:pic>
        <p:nvPicPr>
          <p:cNvPr id="3" name="Imagen 2"/>
          <p:cNvPicPr>
            <a:picLocks noChangeAspect="1"/>
          </p:cNvPicPr>
          <p:nvPr/>
        </p:nvPicPr>
        <p:blipFill>
          <a:blip r:embed="rId4"/>
          <a:stretch>
            <a:fillRect/>
          </a:stretch>
        </p:blipFill>
        <p:spPr>
          <a:xfrm>
            <a:off x="671785" y="3367903"/>
            <a:ext cx="6895074" cy="681582"/>
          </a:xfrm>
          <a:prstGeom prst="rect">
            <a:avLst/>
          </a:prstGeom>
        </p:spPr>
      </p:pic>
    </p:spTree>
    <p:extLst>
      <p:ext uri="{BB962C8B-B14F-4D97-AF65-F5344CB8AC3E}">
        <p14:creationId xmlns:p14="http://schemas.microsoft.com/office/powerpoint/2010/main" val="559601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smtClean="0"/>
              <a:t>El contexto de la muerte de Dios</a:t>
            </a:r>
            <a:endParaRPr lang="es-PE" dirty="0"/>
          </a:p>
        </p:txBody>
      </p:sp>
      <p:pic>
        <p:nvPicPr>
          <p:cNvPr id="4" name="Imagen 3"/>
          <p:cNvPicPr>
            <a:picLocks noChangeAspect="1"/>
          </p:cNvPicPr>
          <p:nvPr/>
        </p:nvPicPr>
        <p:blipFill>
          <a:blip r:embed="rId2"/>
          <a:stretch>
            <a:fillRect/>
          </a:stretch>
        </p:blipFill>
        <p:spPr>
          <a:xfrm>
            <a:off x="2312398" y="1991134"/>
            <a:ext cx="7105922" cy="3934487"/>
          </a:xfrm>
          <a:prstGeom prst="rect">
            <a:avLst/>
          </a:prstGeom>
        </p:spPr>
      </p:pic>
    </p:spTree>
    <p:extLst>
      <p:ext uri="{BB962C8B-B14F-4D97-AF65-F5344CB8AC3E}">
        <p14:creationId xmlns:p14="http://schemas.microsoft.com/office/powerpoint/2010/main" val="4146741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57200" y="470263"/>
            <a:ext cx="11443063" cy="523220"/>
          </a:xfrm>
          <a:prstGeom prst="rect">
            <a:avLst/>
          </a:prstGeom>
          <a:noFill/>
        </p:spPr>
        <p:txBody>
          <a:bodyPr wrap="square" rtlCol="0">
            <a:spAutoFit/>
          </a:bodyPr>
          <a:lstStyle/>
          <a:p>
            <a:r>
              <a:rPr lang="es-PE" sz="2800" dirty="0" smtClean="0"/>
              <a:t>Erich Fromm: Un marxista re-interpretando la religión. Una apología de Freud</a:t>
            </a:r>
            <a:endParaRPr lang="es-PE" sz="2800" dirty="0"/>
          </a:p>
        </p:txBody>
      </p:sp>
      <p:pic>
        <p:nvPicPr>
          <p:cNvPr id="4" name="Imagen 3"/>
          <p:cNvPicPr>
            <a:picLocks noChangeAspect="1"/>
          </p:cNvPicPr>
          <p:nvPr/>
        </p:nvPicPr>
        <p:blipFill>
          <a:blip r:embed="rId2"/>
          <a:stretch>
            <a:fillRect/>
          </a:stretch>
        </p:blipFill>
        <p:spPr>
          <a:xfrm>
            <a:off x="1220833" y="1813151"/>
            <a:ext cx="9425395" cy="4220081"/>
          </a:xfrm>
          <a:prstGeom prst="rect">
            <a:avLst/>
          </a:prstGeom>
        </p:spPr>
      </p:pic>
    </p:spTree>
    <p:extLst>
      <p:ext uri="{BB962C8B-B14F-4D97-AF65-F5344CB8AC3E}">
        <p14:creationId xmlns:p14="http://schemas.microsoft.com/office/powerpoint/2010/main" val="1417043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53550" y="1031421"/>
            <a:ext cx="10772579" cy="4559482"/>
          </a:xfrm>
          <a:prstGeom prst="rect">
            <a:avLst/>
          </a:prstGeom>
        </p:spPr>
      </p:pic>
    </p:spTree>
    <p:extLst>
      <p:ext uri="{BB962C8B-B14F-4D97-AF65-F5344CB8AC3E}">
        <p14:creationId xmlns:p14="http://schemas.microsoft.com/office/powerpoint/2010/main" val="3845601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06877" y="1392690"/>
            <a:ext cx="4592713" cy="3486287"/>
          </a:xfrm>
          <a:prstGeom prst="rect">
            <a:avLst/>
          </a:prstGeom>
        </p:spPr>
      </p:pic>
      <p:pic>
        <p:nvPicPr>
          <p:cNvPr id="5" name="Imagen 4"/>
          <p:cNvPicPr>
            <a:picLocks noChangeAspect="1"/>
          </p:cNvPicPr>
          <p:nvPr/>
        </p:nvPicPr>
        <p:blipFill>
          <a:blip r:embed="rId3"/>
          <a:stretch>
            <a:fillRect/>
          </a:stretch>
        </p:blipFill>
        <p:spPr>
          <a:xfrm>
            <a:off x="5597495" y="1171506"/>
            <a:ext cx="6361886" cy="3928654"/>
          </a:xfrm>
          <a:prstGeom prst="rect">
            <a:avLst/>
          </a:prstGeom>
        </p:spPr>
      </p:pic>
    </p:spTree>
    <p:extLst>
      <p:ext uri="{BB962C8B-B14F-4D97-AF65-F5344CB8AC3E}">
        <p14:creationId xmlns:p14="http://schemas.microsoft.com/office/powerpoint/2010/main" val="228122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09773" y="1341119"/>
            <a:ext cx="10316548" cy="3727269"/>
          </a:xfrm>
          <a:prstGeom prst="rect">
            <a:avLst/>
          </a:prstGeom>
        </p:spPr>
      </p:pic>
    </p:spTree>
    <p:extLst>
      <p:ext uri="{BB962C8B-B14F-4D97-AF65-F5344CB8AC3E}">
        <p14:creationId xmlns:p14="http://schemas.microsoft.com/office/powerpoint/2010/main" val="1781666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1325563"/>
          </a:xfrm>
        </p:spPr>
        <p:txBody>
          <a:bodyPr/>
          <a:lstStyle/>
          <a:p>
            <a:pPr algn="ctr"/>
            <a:r>
              <a:rPr lang="es-PE" b="1" dirty="0" smtClean="0"/>
              <a:t>Pregunta para el 1er control</a:t>
            </a:r>
            <a:endParaRPr lang="es-PE" b="1" dirty="0"/>
          </a:p>
        </p:txBody>
      </p:sp>
      <p:sp>
        <p:nvSpPr>
          <p:cNvPr id="3" name="Marcador de contenido 2"/>
          <p:cNvSpPr>
            <a:spLocks noGrp="1"/>
          </p:cNvSpPr>
          <p:nvPr>
            <p:ph idx="1"/>
          </p:nvPr>
        </p:nvSpPr>
        <p:spPr>
          <a:xfrm>
            <a:off x="838200" y="1325563"/>
            <a:ext cx="10515600" cy="4351338"/>
          </a:xfrm>
        </p:spPr>
        <p:txBody>
          <a:bodyPr/>
          <a:lstStyle/>
          <a:p>
            <a:pPr marL="0" indent="0">
              <a:buNone/>
            </a:pPr>
            <a:r>
              <a:rPr lang="es-PE" u="sng" dirty="0" smtClean="0">
                <a:solidFill>
                  <a:srgbClr val="FF0000"/>
                </a:solidFill>
              </a:rPr>
              <a:t>¿Cómo se define “lo sagrado y lo santo” en el texto? </a:t>
            </a:r>
            <a:r>
              <a:rPr lang="es-PE" sz="2000" u="sng" dirty="0" smtClean="0"/>
              <a:t>¿Está de acuerdo con lo postulado? ¿Agregaría o re-formularía algún punto? ¿Cuál y porqué?</a:t>
            </a:r>
            <a:endParaRPr lang="es-PE" u="sng" dirty="0" smtClean="0"/>
          </a:p>
          <a:p>
            <a:pPr marL="0" indent="0">
              <a:buNone/>
            </a:pPr>
            <a:endParaRPr lang="es-PE" u="sng" dirty="0"/>
          </a:p>
          <a:p>
            <a:pPr>
              <a:buFontTx/>
              <a:buChar char="-"/>
            </a:pPr>
            <a:r>
              <a:rPr lang="es-PE" dirty="0" smtClean="0"/>
              <a:t>Fecha Límite de entrega: Miércoles 8 de </a:t>
            </a:r>
            <a:r>
              <a:rPr lang="es-PE" dirty="0"/>
              <a:t>Septiembre</a:t>
            </a:r>
            <a:endParaRPr lang="es-PE" dirty="0" smtClean="0"/>
          </a:p>
          <a:p>
            <a:pPr>
              <a:buFontTx/>
              <a:buChar char="-"/>
            </a:pPr>
            <a:r>
              <a:rPr lang="es-PE" dirty="0" smtClean="0"/>
              <a:t>200 palabras</a:t>
            </a:r>
          </a:p>
          <a:p>
            <a:pPr>
              <a:buFontTx/>
              <a:buChar char="-"/>
            </a:pPr>
            <a:r>
              <a:rPr lang="es-PE" dirty="0" smtClean="0"/>
              <a:t>Enviar a “cletothar@Gmail.com”</a:t>
            </a:r>
          </a:p>
          <a:p>
            <a:pPr>
              <a:buFontTx/>
              <a:buChar char="-"/>
            </a:pPr>
            <a:r>
              <a:rPr lang="es-PE" dirty="0" smtClean="0"/>
              <a:t>Calificado sobre 3 puntos</a:t>
            </a:r>
          </a:p>
          <a:p>
            <a:pPr marL="0" indent="0">
              <a:buNone/>
            </a:pPr>
            <a:endParaRPr lang="es-PE" dirty="0" smtClean="0"/>
          </a:p>
          <a:p>
            <a:pPr marL="0" indent="0">
              <a:buNone/>
            </a:pPr>
            <a:endParaRPr lang="es-PE" dirty="0"/>
          </a:p>
        </p:txBody>
      </p:sp>
      <p:pic>
        <p:nvPicPr>
          <p:cNvPr id="4" name="Imagen 3"/>
          <p:cNvPicPr>
            <a:picLocks noChangeAspect="1"/>
          </p:cNvPicPr>
          <p:nvPr/>
        </p:nvPicPr>
        <p:blipFill>
          <a:blip r:embed="rId2"/>
          <a:stretch>
            <a:fillRect/>
          </a:stretch>
        </p:blipFill>
        <p:spPr>
          <a:xfrm>
            <a:off x="903939" y="5551714"/>
            <a:ext cx="11192267" cy="1175655"/>
          </a:xfrm>
          <a:prstGeom prst="rect">
            <a:avLst/>
          </a:prstGeom>
        </p:spPr>
      </p:pic>
      <p:pic>
        <p:nvPicPr>
          <p:cNvPr id="5" name="Imagen 4"/>
          <p:cNvPicPr>
            <a:picLocks noChangeAspect="1"/>
          </p:cNvPicPr>
          <p:nvPr/>
        </p:nvPicPr>
        <p:blipFill>
          <a:blip r:embed="rId3"/>
          <a:stretch>
            <a:fillRect/>
          </a:stretch>
        </p:blipFill>
        <p:spPr>
          <a:xfrm>
            <a:off x="7737708" y="3865985"/>
            <a:ext cx="3888235" cy="1270522"/>
          </a:xfrm>
          <a:prstGeom prst="rect">
            <a:avLst/>
          </a:prstGeom>
        </p:spPr>
      </p:pic>
    </p:spTree>
    <p:extLst>
      <p:ext uri="{BB962C8B-B14F-4D97-AF65-F5344CB8AC3E}">
        <p14:creationId xmlns:p14="http://schemas.microsoft.com/office/powerpoint/2010/main" val="3243483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06420" y="152263"/>
            <a:ext cx="5716418" cy="2917508"/>
          </a:xfrm>
          <a:prstGeom prst="rect">
            <a:avLst/>
          </a:prstGeom>
        </p:spPr>
      </p:pic>
      <p:pic>
        <p:nvPicPr>
          <p:cNvPr id="5" name="Imagen 4"/>
          <p:cNvPicPr>
            <a:picLocks noChangeAspect="1"/>
          </p:cNvPicPr>
          <p:nvPr/>
        </p:nvPicPr>
        <p:blipFill>
          <a:blip r:embed="rId3"/>
          <a:stretch>
            <a:fillRect/>
          </a:stretch>
        </p:blipFill>
        <p:spPr>
          <a:xfrm>
            <a:off x="4476750" y="2915466"/>
            <a:ext cx="7345918" cy="3942534"/>
          </a:xfrm>
          <a:prstGeom prst="rect">
            <a:avLst/>
          </a:prstGeom>
        </p:spPr>
      </p:pic>
    </p:spTree>
    <p:extLst>
      <p:ext uri="{BB962C8B-B14F-4D97-AF65-F5344CB8AC3E}">
        <p14:creationId xmlns:p14="http://schemas.microsoft.com/office/powerpoint/2010/main" val="3650327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18593" y="1423035"/>
            <a:ext cx="10553564" cy="3893548"/>
          </a:xfrm>
          <a:prstGeom prst="rect">
            <a:avLst/>
          </a:prstGeom>
        </p:spPr>
      </p:pic>
    </p:spTree>
    <p:extLst>
      <p:ext uri="{BB962C8B-B14F-4D97-AF65-F5344CB8AC3E}">
        <p14:creationId xmlns:p14="http://schemas.microsoft.com/office/powerpoint/2010/main" val="3114768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83542"/>
          </a:xfrm>
          <a:prstGeom prst="rect">
            <a:avLst/>
          </a:prstGeom>
        </p:spPr>
      </p:pic>
    </p:spTree>
    <p:extLst>
      <p:ext uri="{BB962C8B-B14F-4D97-AF65-F5344CB8AC3E}">
        <p14:creationId xmlns:p14="http://schemas.microsoft.com/office/powerpoint/2010/main" val="2721117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83325" y="444138"/>
            <a:ext cx="11443063" cy="523220"/>
          </a:xfrm>
          <a:prstGeom prst="rect">
            <a:avLst/>
          </a:prstGeom>
          <a:noFill/>
        </p:spPr>
        <p:txBody>
          <a:bodyPr wrap="square" rtlCol="0">
            <a:spAutoFit/>
          </a:bodyPr>
          <a:lstStyle/>
          <a:p>
            <a:r>
              <a:rPr lang="es-PE" sz="2800" dirty="0" smtClean="0"/>
              <a:t>Erich Fromm: Un marxista re-interpretando la religión. Una apología de Freud</a:t>
            </a:r>
            <a:endParaRPr lang="es-PE" sz="2800" dirty="0"/>
          </a:p>
        </p:txBody>
      </p:sp>
      <p:pic>
        <p:nvPicPr>
          <p:cNvPr id="3" name="Imagen 2"/>
          <p:cNvPicPr>
            <a:picLocks noChangeAspect="1"/>
          </p:cNvPicPr>
          <p:nvPr/>
        </p:nvPicPr>
        <p:blipFill>
          <a:blip r:embed="rId2"/>
          <a:stretch>
            <a:fillRect/>
          </a:stretch>
        </p:blipFill>
        <p:spPr>
          <a:xfrm>
            <a:off x="1188720" y="2447378"/>
            <a:ext cx="3239589" cy="2800047"/>
          </a:xfrm>
          <a:prstGeom prst="rect">
            <a:avLst/>
          </a:prstGeom>
        </p:spPr>
      </p:pic>
      <p:sp>
        <p:nvSpPr>
          <p:cNvPr id="4" name="CuadroTexto 3"/>
          <p:cNvSpPr txBox="1"/>
          <p:nvPr/>
        </p:nvSpPr>
        <p:spPr>
          <a:xfrm>
            <a:off x="5896344" y="2662102"/>
            <a:ext cx="5220148" cy="2585323"/>
          </a:xfrm>
          <a:prstGeom prst="rect">
            <a:avLst/>
          </a:prstGeom>
          <a:noFill/>
        </p:spPr>
        <p:txBody>
          <a:bodyPr wrap="square" rtlCol="0">
            <a:spAutoFit/>
          </a:bodyPr>
          <a:lstStyle/>
          <a:p>
            <a:r>
              <a:rPr lang="es-PE" u="sng" dirty="0"/>
              <a:t>Erich Fromm </a:t>
            </a:r>
            <a:r>
              <a:rPr lang="es-PE" u="sng" dirty="0" err="1"/>
              <a:t>on</a:t>
            </a:r>
            <a:r>
              <a:rPr lang="es-PE" u="sng" dirty="0"/>
              <a:t> </a:t>
            </a:r>
            <a:r>
              <a:rPr lang="es-PE" u="sng" dirty="0" err="1"/>
              <a:t>Religion</a:t>
            </a:r>
            <a:r>
              <a:rPr lang="es-PE" u="sng" dirty="0"/>
              <a:t> (1962)</a:t>
            </a:r>
            <a:endParaRPr lang="es-PE" dirty="0"/>
          </a:p>
          <a:p>
            <a:r>
              <a:rPr lang="es-PE" dirty="0"/>
              <a:t> </a:t>
            </a:r>
          </a:p>
          <a:p>
            <a:r>
              <a:rPr lang="es-PE" b="1" dirty="0"/>
              <a:t>Recuperado y traducido de:</a:t>
            </a:r>
            <a:r>
              <a:rPr lang="es-PE" dirty="0"/>
              <a:t>  </a:t>
            </a:r>
            <a:r>
              <a:rPr lang="es-PE" u="sng" dirty="0">
                <a:hlinkClick r:id="rId3"/>
              </a:rPr>
              <a:t>https://</a:t>
            </a:r>
            <a:r>
              <a:rPr lang="es-PE" u="sng" dirty="0" smtClean="0">
                <a:hlinkClick r:id="rId3"/>
              </a:rPr>
              <a:t>www.youtube.com/watch?v=lc8oo8Musk0&amp;ab_channel=Biophily2</a:t>
            </a:r>
            <a:endParaRPr lang="es-PE" u="sng" dirty="0" smtClean="0"/>
          </a:p>
          <a:p>
            <a:endParaRPr lang="es-PE" dirty="0"/>
          </a:p>
          <a:p>
            <a:r>
              <a:rPr lang="es-PE" dirty="0"/>
              <a:t>Fragmento de transcripción de una entrevista en Cuernavaca, México.</a:t>
            </a:r>
          </a:p>
          <a:p>
            <a:endParaRPr lang="es-PE" dirty="0"/>
          </a:p>
        </p:txBody>
      </p:sp>
    </p:spTree>
    <p:extLst>
      <p:ext uri="{BB962C8B-B14F-4D97-AF65-F5344CB8AC3E}">
        <p14:creationId xmlns:p14="http://schemas.microsoft.com/office/powerpoint/2010/main" val="1034859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631473"/>
            <a:ext cx="10515600" cy="2885123"/>
          </a:xfrm>
        </p:spPr>
        <p:txBody>
          <a:bodyPr/>
          <a:lstStyle/>
          <a:p>
            <a:pPr marL="0" indent="0" algn="just">
              <a:buNone/>
            </a:pPr>
            <a:r>
              <a:rPr lang="es-PE" b="1" dirty="0"/>
              <a:t>Entrevistador</a:t>
            </a:r>
            <a:r>
              <a:rPr lang="es-PE" dirty="0"/>
              <a:t>: Dr. Fromm, hoy en día parece ser que hay un considerable alivio en la tensión entre el psicoanálisis y la religión. Tal vez es menos frecuente que Sigmund Freud sea visto como una suerte de… bueno… de </a:t>
            </a:r>
            <a:r>
              <a:rPr lang="es-PE" dirty="0">
                <a:solidFill>
                  <a:srgbClr val="FF0000"/>
                </a:solidFill>
              </a:rPr>
              <a:t>encarnación del anticristo</a:t>
            </a:r>
            <a:r>
              <a:rPr lang="es-PE" dirty="0"/>
              <a:t>, creo que fue la frase que alguna vez se usó, pero ahora, cabe preguntarnos si ¿realmente es, o para tal caso, si alguna vez fue de algún modo enteramente acertado </a:t>
            </a:r>
            <a:r>
              <a:rPr lang="es-PE" dirty="0">
                <a:solidFill>
                  <a:srgbClr val="FF0000"/>
                </a:solidFill>
              </a:rPr>
              <a:t>aseverar que fue un enemigo de la religión</a:t>
            </a:r>
            <a:r>
              <a:rPr lang="es-PE" dirty="0"/>
              <a:t>?</a:t>
            </a:r>
          </a:p>
          <a:p>
            <a:endParaRPr lang="es-PE" dirty="0"/>
          </a:p>
        </p:txBody>
      </p:sp>
      <p:pic>
        <p:nvPicPr>
          <p:cNvPr id="4" name="Imagen 3"/>
          <p:cNvPicPr>
            <a:picLocks noChangeAspect="1"/>
          </p:cNvPicPr>
          <p:nvPr/>
        </p:nvPicPr>
        <p:blipFill>
          <a:blip r:embed="rId2"/>
          <a:stretch>
            <a:fillRect/>
          </a:stretch>
        </p:blipFill>
        <p:spPr>
          <a:xfrm>
            <a:off x="2044608" y="212951"/>
            <a:ext cx="7687219" cy="2986299"/>
          </a:xfrm>
          <a:prstGeom prst="rect">
            <a:avLst/>
          </a:prstGeom>
        </p:spPr>
      </p:pic>
    </p:spTree>
    <p:extLst>
      <p:ext uri="{BB962C8B-B14F-4D97-AF65-F5344CB8AC3E}">
        <p14:creationId xmlns:p14="http://schemas.microsoft.com/office/powerpoint/2010/main" val="2625940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695404" y="209006"/>
            <a:ext cx="5998029" cy="6374674"/>
          </a:xfrm>
        </p:spPr>
        <p:txBody>
          <a:bodyPr>
            <a:normAutofit fontScale="70000" lnSpcReduction="20000"/>
          </a:bodyPr>
          <a:lstStyle/>
          <a:p>
            <a:pPr marL="0" indent="0" algn="just">
              <a:buNone/>
            </a:pPr>
            <a:r>
              <a:rPr lang="es-PE" dirty="0"/>
              <a:t>Erich Fromm: Bien, Sr</a:t>
            </a:r>
            <a:r>
              <a:rPr lang="es-PE" dirty="0" smtClean="0"/>
              <a:t>., </a:t>
            </a:r>
            <a:r>
              <a:rPr lang="es-PE" dirty="0"/>
              <a:t>eso es bastante difícil de decir. Podría ser fácil decir que Freud fue un enemigo de la religión, pero realmente la respuesta es menos sencilla </a:t>
            </a:r>
            <a:r>
              <a:rPr lang="es-PE" dirty="0">
                <a:solidFill>
                  <a:srgbClr val="FF0000"/>
                </a:solidFill>
              </a:rPr>
              <a:t>si tratamos de comprender de qué tipo de religión estamos hablando.</a:t>
            </a:r>
            <a:r>
              <a:rPr lang="es-PE" dirty="0"/>
              <a:t> Freud escribió un libro que dedicó casi exclusivamente a la religión al que llamó “el porvenir de una ilusión” y Freud habló ahí sobre </a:t>
            </a:r>
            <a:r>
              <a:rPr lang="es-PE" dirty="0" smtClean="0"/>
              <a:t>cierto tipo de religión que, en realidad, me temo, es un tipo de religión que la mayoría de la gente tiene, </a:t>
            </a:r>
            <a:r>
              <a:rPr lang="es-PE" dirty="0" smtClean="0">
                <a:solidFill>
                  <a:srgbClr val="FF0000"/>
                </a:solidFill>
              </a:rPr>
              <a:t>en la </a:t>
            </a:r>
            <a:r>
              <a:rPr lang="es-PE" dirty="0">
                <a:solidFill>
                  <a:srgbClr val="FF0000"/>
                </a:solidFill>
              </a:rPr>
              <a:t>cual Dios es visto como una figura agrandada del padre, del cual uno espera ayuda si lo necesita, a quien uno agradece si tiene suerte o si es exitoso, pero al cual nadie le importa o muy poco en todo caso.</a:t>
            </a:r>
            <a:r>
              <a:rPr lang="es-PE" dirty="0"/>
              <a:t> Freud dijo que esta clase de religión es en realidad la repetición de la actitud infantil de una actitud de la niñez en donde la dinámica del padre supone a un niño que aún no confía en sus poderes todavía y que corre a su padre, o bien podríamos decir a su madre, cuando necesita ayuda, pero esto es una ilusión, debido a que de hecho, no hay tal cosa como un padre o una madre; </a:t>
            </a:r>
            <a:r>
              <a:rPr lang="es-PE" dirty="0">
                <a:solidFill>
                  <a:srgbClr val="FF0000"/>
                </a:solidFill>
              </a:rPr>
              <a:t>todo lo que tenemos para andar es nuestra propia razón y nuestra propia energía, nuestra propia voluntad y nuestra propia consciencia</a:t>
            </a:r>
            <a:r>
              <a:rPr lang="es-PE" dirty="0"/>
              <a:t>, y en este pequeño libro “el porvenir de una ilusión” Freud critica la religión desde este punto de vista, y en cuanto a eso concierne, uno podría llamarle un enemigo de la religión, suponiendo que uno cree que aquella fuera la esencia real de las religiones monoteístas.</a:t>
            </a:r>
          </a:p>
          <a:p>
            <a:pPr marL="0" indent="0" algn="just">
              <a:buNone/>
            </a:pPr>
            <a:endParaRPr lang="es-PE" dirty="0"/>
          </a:p>
        </p:txBody>
      </p:sp>
      <p:pic>
        <p:nvPicPr>
          <p:cNvPr id="4" name="Imagen 3"/>
          <p:cNvPicPr>
            <a:picLocks noChangeAspect="1"/>
          </p:cNvPicPr>
          <p:nvPr/>
        </p:nvPicPr>
        <p:blipFill>
          <a:blip r:embed="rId2"/>
          <a:stretch>
            <a:fillRect/>
          </a:stretch>
        </p:blipFill>
        <p:spPr>
          <a:xfrm>
            <a:off x="606606" y="352696"/>
            <a:ext cx="4812617" cy="5695405"/>
          </a:xfrm>
          <a:prstGeom prst="rect">
            <a:avLst/>
          </a:prstGeom>
        </p:spPr>
      </p:pic>
    </p:spTree>
    <p:extLst>
      <p:ext uri="{BB962C8B-B14F-4D97-AF65-F5344CB8AC3E}">
        <p14:creationId xmlns:p14="http://schemas.microsoft.com/office/powerpoint/2010/main" val="3398412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8932" y="401773"/>
            <a:ext cx="5980611" cy="6273347"/>
          </a:xfrm>
        </p:spPr>
        <p:txBody>
          <a:bodyPr>
            <a:normAutofit fontScale="70000" lnSpcReduction="20000"/>
          </a:bodyPr>
          <a:lstStyle/>
          <a:p>
            <a:pPr marL="0" indent="0" algn="just">
              <a:buNone/>
            </a:pPr>
            <a:r>
              <a:rPr lang="es-PE" dirty="0"/>
              <a:t>(…) Bueno ciertamente estaba preocupado lo que esta ilusión hacía a la gente</a:t>
            </a:r>
            <a:r>
              <a:rPr lang="es-PE" dirty="0" smtClean="0"/>
              <a:t>, estaba preocupado con el hecho de que veía que, </a:t>
            </a:r>
            <a:r>
              <a:rPr lang="es-PE" dirty="0" smtClean="0">
                <a:solidFill>
                  <a:srgbClr val="FF0000"/>
                </a:solidFill>
              </a:rPr>
              <a:t>al apoyarse en tal ilusión, </a:t>
            </a:r>
            <a:r>
              <a:rPr lang="es-PE" dirty="0">
                <a:solidFill>
                  <a:srgbClr val="FF0000"/>
                </a:solidFill>
              </a:rPr>
              <a:t>la gente fallaba en </a:t>
            </a:r>
            <a:r>
              <a:rPr lang="es-PE" dirty="0" smtClean="0">
                <a:solidFill>
                  <a:srgbClr val="FF0000"/>
                </a:solidFill>
              </a:rPr>
              <a:t>desarrollar </a:t>
            </a:r>
            <a:r>
              <a:rPr lang="es-PE" dirty="0">
                <a:solidFill>
                  <a:srgbClr val="FF0000"/>
                </a:solidFill>
              </a:rPr>
              <a:t>confianza en su propia razón, confianza en su autonomía para hacer decisiones y seguían, de este modo, comportándose como niños. </a:t>
            </a:r>
            <a:r>
              <a:rPr lang="es-PE" dirty="0"/>
              <a:t>Pero verá, volviendo a su pregunta de si fue Freud un enemigo de la religión… Yo diría que, en cierto sentido, en primer lugar, Freud estaba involucrado en la tradición religiosa, al menos, en un sentido. Me refiero a su creencia en la verdad, su creencia en la consciencia y la responsabilidad, pero esto no es suficiente. Al discutir sobre religión, Freud no discutió, y me temo que no comprendió, que </a:t>
            </a:r>
            <a:r>
              <a:rPr lang="es-PE" dirty="0">
                <a:solidFill>
                  <a:srgbClr val="FF0000"/>
                </a:solidFill>
              </a:rPr>
              <a:t>esta representación empírica de la religión en donde Dios es un padre engrandecido, es ciertamente no sólo la no-esencia de la religión, sino que, de hecho, todo lo contrario de lo que las grandes religiones humanistas monoteístas y no monoteístas enseñan. </a:t>
            </a:r>
            <a:r>
              <a:rPr lang="es-PE" dirty="0"/>
              <a:t>¿qué nos enseñan estas? Ellas enseñan en primer lugar que Dios se encuentra fuera de nuestra posibilidad de conocer, que no podemos saber realmente de él, que no debes usar su nombre en vano, que no debes realizar una figura o representación suya, que Dios no es una cosa, ni una persona, </a:t>
            </a:r>
            <a:r>
              <a:rPr lang="es-PE" dirty="0">
                <a:solidFill>
                  <a:srgbClr val="FF0000"/>
                </a:solidFill>
              </a:rPr>
              <a:t>sino que Dios es una palabra que usamos para aquello que no podemos comprender y a pesar de ello, es a donde apuntan todos nuestros esfuerzos. </a:t>
            </a:r>
          </a:p>
        </p:txBody>
      </p:sp>
      <p:pic>
        <p:nvPicPr>
          <p:cNvPr id="4" name="Imagen 3"/>
          <p:cNvPicPr>
            <a:picLocks noChangeAspect="1"/>
          </p:cNvPicPr>
          <p:nvPr/>
        </p:nvPicPr>
        <p:blipFill>
          <a:blip r:embed="rId2"/>
          <a:stretch>
            <a:fillRect/>
          </a:stretch>
        </p:blipFill>
        <p:spPr>
          <a:xfrm>
            <a:off x="6603954" y="271144"/>
            <a:ext cx="5152617" cy="6086410"/>
          </a:xfrm>
          <a:prstGeom prst="rect">
            <a:avLst/>
          </a:prstGeom>
        </p:spPr>
      </p:pic>
    </p:spTree>
    <p:extLst>
      <p:ext uri="{BB962C8B-B14F-4D97-AF65-F5344CB8AC3E}">
        <p14:creationId xmlns:p14="http://schemas.microsoft.com/office/powerpoint/2010/main" val="1337335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715690" y="248194"/>
            <a:ext cx="7367453" cy="6479177"/>
          </a:xfrm>
        </p:spPr>
        <p:txBody>
          <a:bodyPr>
            <a:normAutofit fontScale="62500" lnSpcReduction="20000"/>
          </a:bodyPr>
          <a:lstStyle/>
          <a:p>
            <a:pPr marL="0" indent="0" algn="just">
              <a:buNone/>
            </a:pPr>
            <a:r>
              <a:rPr lang="es-PE" dirty="0"/>
              <a:t>En otras palabras, para poner ligeramente de modo distinto, lo que las religiones monoteístas realmente querían decir se ubica en su concepto de Dios, que </a:t>
            </a:r>
            <a:r>
              <a:rPr lang="es-PE" dirty="0">
                <a:solidFill>
                  <a:srgbClr val="FF0000"/>
                </a:solidFill>
              </a:rPr>
              <a:t>Dios representa la idea de la verdad y el amor, y que la misión en el mundo de la religión humana no consiste simplemente en creer en tal idea, sino tomárselo seriamente hasta planteárselo como su preocupación más importante y vivir su vida de tal manera que desarrolle su capacidad para el amor y desarrolle su capacidad para razonar</a:t>
            </a:r>
            <a:r>
              <a:rPr lang="es-PE" dirty="0"/>
              <a:t>: son estas las fundamentales aspiraciones a las cuales su vida está entregada. Freud no veía este lado de la religión, él pertenecía a una tradición racionalista anti-clerical, pero yo no diría que era enemigo de la religión; </a:t>
            </a:r>
            <a:r>
              <a:rPr lang="es-PE" dirty="0">
                <a:solidFill>
                  <a:srgbClr val="FF0000"/>
                </a:solidFill>
              </a:rPr>
              <a:t>Yo diría que criticó la presente religión, así en cuanto se halla en la mayor parte de las personas y nuestra labor debería ser la de desarrollar un concepto de la religión que vuelve a sus raíces de su esencia y en este sentido, yo no creo que hubiera un conflicto esencial con Freud,</a:t>
            </a:r>
            <a:r>
              <a:rPr lang="es-PE" dirty="0"/>
              <a:t> pero quizás podría agregar algo más a esto. Usted hacía mención en su pregunta inicial al hecho de que parece ser que hoy en día hay una significativa tensión entre el psicoanálisis y la religión, y algunas personas estiman que esto es algo muy bueno, pero yo me temo a veces que esto no es algo tan bueno, que a veces, los pastores no tienen suficiente fe en la verdad de la enseñanza religiosa y que el psicoanálisis podría no tener suficiente fe en la eficiencia de la terapia y que, a veces, ellas se juntan con la esperanza cada cual de que la otra pueda remediar los defectos de sus propios procederes. Yo pienso que deberíamos tomar la religión con seriedad y deberíamos caer en la gran importancia de tener presentes, que lo que hoy en día se alaba como una resurrección de la religión, no es otra cosa que la forma más cruda de idolatría. Solemos creer que, si hablamos de Dios, estamos hablando realmente de Dios, pero si uno habla de Baal o </a:t>
            </a:r>
            <a:r>
              <a:rPr lang="es-PE" dirty="0" err="1"/>
              <a:t>Astarte</a:t>
            </a:r>
            <a:r>
              <a:rPr lang="es-PE" dirty="0"/>
              <a:t>, o cualquier otro ídolo pagano, estamos hablando de un ídolo. El nombre no es lo que importa, lo que es relevante es que el descubrimiento total y la idea evolutiva del monoteísmo fue el de elegir un objeto de adoración para el cual no hay límites, que no es una cosa, y estamos hoy en día en gran peligro de venerar un Dios en cuanto un ídolo, y en adición, lo queremos hacer socio de nuestros negocios y quizás, también, en el gobierno. Y me temo mucho, que también en el gobierno. </a:t>
            </a:r>
          </a:p>
          <a:p>
            <a:pPr marL="0" indent="0" algn="just">
              <a:buNone/>
            </a:pPr>
            <a:endParaRPr lang="es-PE" dirty="0"/>
          </a:p>
        </p:txBody>
      </p:sp>
      <p:pic>
        <p:nvPicPr>
          <p:cNvPr id="4" name="Imagen 3"/>
          <p:cNvPicPr>
            <a:picLocks noChangeAspect="1"/>
          </p:cNvPicPr>
          <p:nvPr/>
        </p:nvPicPr>
        <p:blipFill>
          <a:blip r:embed="rId2"/>
          <a:stretch>
            <a:fillRect/>
          </a:stretch>
        </p:blipFill>
        <p:spPr>
          <a:xfrm>
            <a:off x="460464" y="679269"/>
            <a:ext cx="4020095" cy="5365530"/>
          </a:xfrm>
          <a:prstGeom prst="rect">
            <a:avLst/>
          </a:prstGeom>
        </p:spPr>
      </p:pic>
    </p:spTree>
    <p:extLst>
      <p:ext uri="{BB962C8B-B14F-4D97-AF65-F5344CB8AC3E}">
        <p14:creationId xmlns:p14="http://schemas.microsoft.com/office/powerpoint/2010/main" val="3336221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458484" y="1390589"/>
            <a:ext cx="4585762" cy="4226636"/>
          </a:xfrm>
          <a:prstGeom prst="rect">
            <a:avLst/>
          </a:prstGeom>
        </p:spPr>
      </p:pic>
      <p:pic>
        <p:nvPicPr>
          <p:cNvPr id="5" name="Imagen 4"/>
          <p:cNvPicPr>
            <a:picLocks noChangeAspect="1"/>
          </p:cNvPicPr>
          <p:nvPr/>
        </p:nvPicPr>
        <p:blipFill>
          <a:blip r:embed="rId3"/>
          <a:stretch>
            <a:fillRect/>
          </a:stretch>
        </p:blipFill>
        <p:spPr>
          <a:xfrm>
            <a:off x="0" y="1808797"/>
            <a:ext cx="7458484" cy="3390220"/>
          </a:xfrm>
          <a:prstGeom prst="rect">
            <a:avLst/>
          </a:prstGeom>
        </p:spPr>
      </p:pic>
    </p:spTree>
    <p:extLst>
      <p:ext uri="{BB962C8B-B14F-4D97-AF65-F5344CB8AC3E}">
        <p14:creationId xmlns:p14="http://schemas.microsoft.com/office/powerpoint/2010/main" val="3686122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39633" y="339634"/>
            <a:ext cx="11586755" cy="6165669"/>
          </a:xfrm>
        </p:spPr>
        <p:txBody>
          <a:bodyPr>
            <a:normAutofit fontScale="85000" lnSpcReduction="20000"/>
          </a:bodyPr>
          <a:lstStyle/>
          <a:p>
            <a:pPr marL="0" indent="0" algn="just">
              <a:buNone/>
            </a:pPr>
            <a:r>
              <a:rPr lang="es-PE" dirty="0" smtClean="0"/>
              <a:t>Capítulo IV</a:t>
            </a:r>
          </a:p>
          <a:p>
            <a:pPr marL="0" indent="0" algn="just">
              <a:buNone/>
            </a:pPr>
            <a:r>
              <a:rPr lang="es-PE" dirty="0" smtClean="0"/>
              <a:t>Las características de la mística</a:t>
            </a:r>
          </a:p>
          <a:p>
            <a:pPr marL="0" indent="0" algn="just">
              <a:buNone/>
            </a:pPr>
            <a:endParaRPr lang="es-PE" dirty="0"/>
          </a:p>
          <a:p>
            <a:pPr marL="0" indent="0" algn="just">
              <a:buNone/>
            </a:pPr>
            <a:r>
              <a:rPr lang="es-PE" dirty="0" smtClean="0"/>
              <a:t>La historia espiritual del ser humano pone de manifiesto dos actitudes distintas y fundamentales hacia lo no visto, y dos métodos con los que ha intentado ponerse en contacto con ello. Para los fines que aquí perseguimos, denominaré a estos métodos, la vía de la magia y la vía de la mística. (…)</a:t>
            </a:r>
          </a:p>
          <a:p>
            <a:pPr marL="0" indent="0" algn="just">
              <a:buNone/>
            </a:pPr>
            <a:r>
              <a:rPr lang="es-PE" dirty="0" smtClean="0"/>
              <a:t>aunque en sus formas extremas estos métodos muestran un marcado contraste, sus fronteras distan mucho de estar claramente definidas; que, partiendo desde el mismo punto, muchas veces confunden al indagador mediante el uso mismo del lenguaje (…)</a:t>
            </a:r>
          </a:p>
          <a:p>
            <a:pPr marL="0" indent="0" algn="just">
              <a:buNone/>
            </a:pPr>
            <a:r>
              <a:rPr lang="es-PE" dirty="0" smtClean="0"/>
              <a:t>La magia y la mística representan dos polos opuestos de una misma cosa: la conciencia trascendental de la humanidad. Entre estos dos polos se encuentran las grandes religiones (…)</a:t>
            </a:r>
          </a:p>
          <a:p>
            <a:pPr marL="0" indent="0" algn="just">
              <a:buNone/>
            </a:pPr>
            <a:r>
              <a:rPr lang="es-PE" dirty="0" smtClean="0"/>
              <a:t>Ninguna persona profundamente religiosa carece de un toque de misticismo, y ningún místico puede no ser religioso, en el sentido psicológico de la palabra (…) como veremos más adelante, la religión, se desvanece en la magia. (…)</a:t>
            </a:r>
          </a:p>
          <a:p>
            <a:pPr marL="0" indent="0" algn="just">
              <a:buNone/>
            </a:pPr>
            <a:r>
              <a:rPr lang="es-PE" dirty="0" smtClean="0"/>
              <a:t>La fundamental diferencia entre las dos es ésta: la magia quiere conseguir; la mística quiere dar. </a:t>
            </a:r>
            <a:endParaRPr lang="es-PE" dirty="0"/>
          </a:p>
          <a:p>
            <a:pPr marL="0" indent="0" algn="just">
              <a:buNone/>
            </a:pPr>
            <a:r>
              <a:rPr lang="es-PE" dirty="0" smtClean="0"/>
              <a:t>p.87</a:t>
            </a:r>
          </a:p>
        </p:txBody>
      </p:sp>
    </p:spTree>
    <p:extLst>
      <p:ext uri="{BB962C8B-B14F-4D97-AF65-F5344CB8AC3E}">
        <p14:creationId xmlns:p14="http://schemas.microsoft.com/office/powerpoint/2010/main" val="2508496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1325563"/>
          </a:xfrm>
        </p:spPr>
        <p:txBody>
          <a:bodyPr/>
          <a:lstStyle/>
          <a:p>
            <a:pPr algn="ctr"/>
            <a:r>
              <a:rPr lang="es-PE" b="1" dirty="0" smtClean="0"/>
              <a:t>Pregunta para el 2ndo control</a:t>
            </a:r>
            <a:endParaRPr lang="es-PE" b="1" dirty="0"/>
          </a:p>
        </p:txBody>
      </p:sp>
      <p:sp>
        <p:nvSpPr>
          <p:cNvPr id="3" name="Marcador de contenido 2"/>
          <p:cNvSpPr>
            <a:spLocks noGrp="1"/>
          </p:cNvSpPr>
          <p:nvPr>
            <p:ph idx="1"/>
          </p:nvPr>
        </p:nvSpPr>
        <p:spPr>
          <a:xfrm>
            <a:off x="838200" y="1262970"/>
            <a:ext cx="10515600" cy="4351338"/>
          </a:xfrm>
        </p:spPr>
        <p:txBody>
          <a:bodyPr/>
          <a:lstStyle/>
          <a:p>
            <a:pPr marL="0" indent="0">
              <a:buNone/>
            </a:pPr>
            <a:r>
              <a:rPr lang="es-PE" u="sng" dirty="0" smtClean="0">
                <a:solidFill>
                  <a:srgbClr val="FF0000"/>
                </a:solidFill>
              </a:rPr>
              <a:t>¿En qué sentido es importante considerar la fe como un rasgo del carácter? </a:t>
            </a:r>
            <a:r>
              <a:rPr lang="es-PE" sz="1400" u="sng" dirty="0" smtClean="0">
                <a:solidFill>
                  <a:srgbClr val="FF0000"/>
                </a:solidFill>
              </a:rPr>
              <a:t>¿Está de acuerdo con Fromm? ¿Cómo se relaciona esto a lo postulado por R. Fernández </a:t>
            </a:r>
            <a:r>
              <a:rPr lang="es-PE" sz="1400" u="sng" dirty="0" err="1" smtClean="0">
                <a:solidFill>
                  <a:srgbClr val="FF0000"/>
                </a:solidFill>
              </a:rPr>
              <a:t>Hart</a:t>
            </a:r>
            <a:r>
              <a:rPr lang="es-PE" sz="1400" u="sng" dirty="0" smtClean="0">
                <a:solidFill>
                  <a:srgbClr val="FF0000"/>
                </a:solidFill>
              </a:rPr>
              <a:t> en el 1er control?</a:t>
            </a:r>
            <a:endParaRPr lang="es-PE" sz="1400" u="sng" dirty="0" smtClean="0"/>
          </a:p>
          <a:p>
            <a:pPr marL="0" indent="0">
              <a:buNone/>
            </a:pPr>
            <a:endParaRPr lang="es-PE" u="sng" dirty="0"/>
          </a:p>
          <a:p>
            <a:pPr>
              <a:buFontTx/>
              <a:buChar char="-"/>
            </a:pPr>
            <a:r>
              <a:rPr lang="es-PE" dirty="0" smtClean="0"/>
              <a:t>Fecha Límite de entrega: Miércoles 15 de Septiembre</a:t>
            </a:r>
          </a:p>
          <a:p>
            <a:pPr>
              <a:buFontTx/>
              <a:buChar char="-"/>
            </a:pPr>
            <a:r>
              <a:rPr lang="es-PE" dirty="0" smtClean="0"/>
              <a:t>200 palabras</a:t>
            </a:r>
          </a:p>
          <a:p>
            <a:pPr>
              <a:buFontTx/>
              <a:buChar char="-"/>
            </a:pPr>
            <a:r>
              <a:rPr lang="es-PE" dirty="0" smtClean="0"/>
              <a:t>Enviar a “cletothar@Gmail.com”</a:t>
            </a:r>
          </a:p>
          <a:p>
            <a:pPr>
              <a:buFontTx/>
              <a:buChar char="-"/>
            </a:pPr>
            <a:r>
              <a:rPr lang="es-PE" dirty="0" smtClean="0"/>
              <a:t>Calificado sobre 3 puntos</a:t>
            </a:r>
          </a:p>
          <a:p>
            <a:pPr marL="0" indent="0">
              <a:buNone/>
            </a:pPr>
            <a:endParaRPr lang="es-PE" dirty="0" smtClean="0"/>
          </a:p>
          <a:p>
            <a:pPr marL="0" indent="0">
              <a:buNone/>
            </a:pPr>
            <a:endParaRPr lang="es-PE" dirty="0"/>
          </a:p>
        </p:txBody>
      </p:sp>
      <p:pic>
        <p:nvPicPr>
          <p:cNvPr id="4" name="Imagen 3"/>
          <p:cNvPicPr>
            <a:picLocks noChangeAspect="1"/>
          </p:cNvPicPr>
          <p:nvPr/>
        </p:nvPicPr>
        <p:blipFill>
          <a:blip r:embed="rId2"/>
          <a:stretch>
            <a:fillRect/>
          </a:stretch>
        </p:blipFill>
        <p:spPr>
          <a:xfrm>
            <a:off x="903939" y="5551714"/>
            <a:ext cx="11192267" cy="1175655"/>
          </a:xfrm>
          <a:prstGeom prst="rect">
            <a:avLst/>
          </a:prstGeom>
        </p:spPr>
      </p:pic>
      <p:pic>
        <p:nvPicPr>
          <p:cNvPr id="5" name="Imagen 4"/>
          <p:cNvPicPr>
            <a:picLocks noChangeAspect="1"/>
          </p:cNvPicPr>
          <p:nvPr/>
        </p:nvPicPr>
        <p:blipFill>
          <a:blip r:embed="rId3"/>
          <a:stretch>
            <a:fillRect/>
          </a:stretch>
        </p:blipFill>
        <p:spPr>
          <a:xfrm>
            <a:off x="6474201" y="3601228"/>
            <a:ext cx="5125618" cy="1674850"/>
          </a:xfrm>
          <a:prstGeom prst="rect">
            <a:avLst/>
          </a:prstGeom>
        </p:spPr>
      </p:pic>
    </p:spTree>
    <p:extLst>
      <p:ext uri="{BB962C8B-B14F-4D97-AF65-F5344CB8AC3E}">
        <p14:creationId xmlns:p14="http://schemas.microsoft.com/office/powerpoint/2010/main" val="2405254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39633" y="339634"/>
            <a:ext cx="11586755" cy="6165669"/>
          </a:xfrm>
        </p:spPr>
        <p:txBody>
          <a:bodyPr>
            <a:normAutofit fontScale="92500" lnSpcReduction="20000"/>
          </a:bodyPr>
          <a:lstStyle/>
          <a:p>
            <a:pPr marL="0" indent="0" algn="just">
              <a:buNone/>
            </a:pPr>
            <a:r>
              <a:rPr lang="es-PE" dirty="0" smtClean="0"/>
              <a:t>En la mística, la voluntad está unida a las emociones en un apasionado deseo de trascender el mundo de los sentidos, con el fin de que el yo pueda unirse, mediante el amor, al único Objeto último y eterno del amor, cuya existencia es percibida de manera intuitiva por lo que solíamos llamar alma, pero a lo que ahora encontramos más fácil referirnos como sentido “cósmico” o “trascendental”.</a:t>
            </a:r>
          </a:p>
          <a:p>
            <a:pPr marL="0" indent="0" algn="just">
              <a:buNone/>
            </a:pPr>
            <a:endParaRPr lang="es-PE" dirty="0"/>
          </a:p>
          <a:p>
            <a:pPr marL="0" indent="0" algn="just">
              <a:buNone/>
            </a:pPr>
            <a:r>
              <a:rPr lang="es-PE" dirty="0" smtClean="0"/>
              <a:t>En la magia la voluntad se une con el intelecto en un apasionado deseo de conocimiento suprasensible. Este es el temperamento intelectual, agresivo y científico. Que trata de extender su campo de conciencia para que incluya el mundo </a:t>
            </a:r>
            <a:r>
              <a:rPr lang="es-PE" dirty="0" err="1" smtClean="0"/>
              <a:t>suprasensorial</a:t>
            </a:r>
            <a:r>
              <a:rPr lang="es-PE" dirty="0" smtClean="0"/>
              <a:t>: evidentemente la antítesis del misticismo, aunque muchas veces adopte su título y su estilo. (…) </a:t>
            </a:r>
          </a:p>
          <a:p>
            <a:pPr marL="0" indent="0" algn="just">
              <a:buNone/>
            </a:pPr>
            <a:r>
              <a:rPr lang="es-PE" dirty="0" smtClean="0"/>
              <a:t>Debemos clasificar como mágicas, en un sentido amplio, todas las formas de trascendentalismo en busca de sí mismo. Poco importa que el aparato del que se sirvan sean los encantamientos de los viejos magos, las plegarias de la congregación pidiendo la lluvia que dirigen los clérigos ortodoxos, o los dispositivos para conseguir conscientemente la </a:t>
            </a:r>
            <a:r>
              <a:rPr lang="es-PE" dirty="0" err="1" smtClean="0"/>
              <a:t>autohipnosis</a:t>
            </a:r>
            <a:r>
              <a:rPr lang="es-PE" dirty="0" smtClean="0"/>
              <a:t> del “nuevo pensamiento” (…)</a:t>
            </a:r>
          </a:p>
          <a:p>
            <a:pPr marL="0" indent="0" algn="just">
              <a:buNone/>
            </a:pPr>
            <a:r>
              <a:rPr lang="es-PE" dirty="0" smtClean="0"/>
              <a:t>El objeto es siempre el mismo: la exaltación deliberada de la voluntad, hasta que trascienda sus habituales limitaciones (…) se trata de una ciencia individualista y adquisitiva y es, en todas sus formas, una actividad del intelecto que busca la Realidad para sus propios fines, o para los de la humanidad en general. </a:t>
            </a:r>
          </a:p>
        </p:txBody>
      </p:sp>
    </p:spTree>
    <p:extLst>
      <p:ext uri="{BB962C8B-B14F-4D97-AF65-F5344CB8AC3E}">
        <p14:creationId xmlns:p14="http://schemas.microsoft.com/office/powerpoint/2010/main" val="1673619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smtClean="0"/>
              <a:t>Características de la mística	</a:t>
            </a:r>
            <a:endParaRPr lang="es-PE" dirty="0"/>
          </a:p>
        </p:txBody>
      </p:sp>
      <p:sp>
        <p:nvSpPr>
          <p:cNvPr id="3" name="Marcador de contenido 2"/>
          <p:cNvSpPr>
            <a:spLocks noGrp="1"/>
          </p:cNvSpPr>
          <p:nvPr>
            <p:ph idx="1"/>
          </p:nvPr>
        </p:nvSpPr>
        <p:spPr/>
        <p:txBody>
          <a:bodyPr>
            <a:normAutofit lnSpcReduction="10000"/>
          </a:bodyPr>
          <a:lstStyle/>
          <a:p>
            <a:pPr marL="514350" indent="-514350">
              <a:buFont typeface="+mj-lt"/>
              <a:buAutoNum type="arabicPeriod"/>
            </a:pPr>
            <a:r>
              <a:rPr lang="es-PE" dirty="0" smtClean="0"/>
              <a:t>El verdadero misticismo es activo y práctico, no es pasivo y teórico. </a:t>
            </a:r>
          </a:p>
          <a:p>
            <a:pPr marL="514350" indent="-514350">
              <a:buFont typeface="+mj-lt"/>
              <a:buAutoNum type="arabicPeriod"/>
            </a:pPr>
            <a:r>
              <a:rPr lang="es-PE" dirty="0" smtClean="0"/>
              <a:t>Sus objetivos son totalmente trascendentales y espirituales. (…) su corazón está siempre pendiente de lo Uno inmutable.</a:t>
            </a:r>
          </a:p>
          <a:p>
            <a:pPr marL="514350" indent="-514350">
              <a:buFont typeface="+mj-lt"/>
              <a:buAutoNum type="arabicPeriod"/>
            </a:pPr>
            <a:r>
              <a:rPr lang="es-PE" dirty="0" smtClean="0"/>
              <a:t>Este Uno no es para el místico, meramente, la Realidad de cuanto existe, sino también un Objeto de Amor. (…) No es un objeto de exploración. </a:t>
            </a:r>
          </a:p>
          <a:p>
            <a:pPr marL="514350" indent="-514350">
              <a:buFont typeface="+mj-lt"/>
              <a:buAutoNum type="arabicPeriod"/>
            </a:pPr>
            <a:r>
              <a:rPr lang="es-PE" dirty="0" smtClean="0"/>
              <a:t>La unión viva con este uno, es un estado DEFINITIVO o forma de vida realizada. </a:t>
            </a:r>
          </a:p>
          <a:p>
            <a:pPr marL="514350" indent="-514350">
              <a:buFont typeface="+mj-lt"/>
              <a:buAutoNum type="arabicPeriod"/>
            </a:pPr>
            <a:endParaRPr lang="es-PE" dirty="0" smtClean="0"/>
          </a:p>
          <a:p>
            <a:pPr marL="0" indent="0">
              <a:buNone/>
            </a:pPr>
            <a:r>
              <a:rPr lang="es-PE" dirty="0" smtClean="0"/>
              <a:t>“el arte de establecer su relación consciente con lo Absoluto”</a:t>
            </a:r>
            <a:endParaRPr lang="es-PE" dirty="0"/>
          </a:p>
        </p:txBody>
      </p:sp>
    </p:spTree>
    <p:extLst>
      <p:ext uri="{BB962C8B-B14F-4D97-AF65-F5344CB8AC3E}">
        <p14:creationId xmlns:p14="http://schemas.microsoft.com/office/powerpoint/2010/main" val="737559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46192" y="1359082"/>
            <a:ext cx="4297408" cy="4169762"/>
          </a:xfrm>
          <a:prstGeom prst="rect">
            <a:avLst/>
          </a:prstGeom>
        </p:spPr>
      </p:pic>
      <p:pic>
        <p:nvPicPr>
          <p:cNvPr id="3" name="Imagen 2"/>
          <p:cNvPicPr>
            <a:picLocks noChangeAspect="1"/>
          </p:cNvPicPr>
          <p:nvPr/>
        </p:nvPicPr>
        <p:blipFill>
          <a:blip r:embed="rId3"/>
          <a:stretch>
            <a:fillRect/>
          </a:stretch>
        </p:blipFill>
        <p:spPr>
          <a:xfrm>
            <a:off x="6157231" y="2416356"/>
            <a:ext cx="5502985" cy="1646192"/>
          </a:xfrm>
          <a:prstGeom prst="rect">
            <a:avLst/>
          </a:prstGeom>
        </p:spPr>
      </p:pic>
    </p:spTree>
    <p:extLst>
      <p:ext uri="{BB962C8B-B14F-4D97-AF65-F5344CB8AC3E}">
        <p14:creationId xmlns:p14="http://schemas.microsoft.com/office/powerpoint/2010/main" val="1041490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699646" y="608511"/>
            <a:ext cx="8083052" cy="5568640"/>
          </a:xfrm>
          <a:prstGeom prst="rect">
            <a:avLst/>
          </a:prstGeom>
        </p:spPr>
      </p:pic>
      <p:sp>
        <p:nvSpPr>
          <p:cNvPr id="5" name="CuadroTexto 4"/>
          <p:cNvSpPr txBox="1"/>
          <p:nvPr/>
        </p:nvSpPr>
        <p:spPr>
          <a:xfrm>
            <a:off x="156755" y="151311"/>
            <a:ext cx="3017520" cy="1477328"/>
          </a:xfrm>
          <a:prstGeom prst="rect">
            <a:avLst/>
          </a:prstGeom>
          <a:noFill/>
        </p:spPr>
        <p:txBody>
          <a:bodyPr wrap="square" rtlCol="0">
            <a:spAutoFit/>
          </a:bodyPr>
          <a:lstStyle/>
          <a:p>
            <a:r>
              <a:rPr lang="es-PE" dirty="0" smtClean="0"/>
              <a:t>Asociación de mujeres cristianas que existe aproximadamente desde el </a:t>
            </a:r>
            <a:r>
              <a:rPr lang="es-PE" dirty="0" err="1" smtClean="0"/>
              <a:t>sX</a:t>
            </a:r>
            <a:r>
              <a:rPr lang="es-PE" dirty="0" smtClean="0"/>
              <a:t>, siendo muy comunes en el s XII</a:t>
            </a:r>
            <a:endParaRPr lang="es-PE" dirty="0"/>
          </a:p>
        </p:txBody>
      </p:sp>
      <p:cxnSp>
        <p:nvCxnSpPr>
          <p:cNvPr id="7" name="Conector recto de flecha 6"/>
          <p:cNvCxnSpPr/>
          <p:nvPr/>
        </p:nvCxnSpPr>
        <p:spPr>
          <a:xfrm>
            <a:off x="2690949" y="608511"/>
            <a:ext cx="2534194" cy="1491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237378" y="1946070"/>
            <a:ext cx="2714827" cy="4542631"/>
          </a:xfrm>
          <a:prstGeom prst="rect">
            <a:avLst/>
          </a:prstGeom>
        </p:spPr>
      </p:pic>
      <p:cxnSp>
        <p:nvCxnSpPr>
          <p:cNvPr id="12" name="Conector recto de flecha 11"/>
          <p:cNvCxnSpPr/>
          <p:nvPr/>
        </p:nvCxnSpPr>
        <p:spPr>
          <a:xfrm flipV="1">
            <a:off x="2286000" y="1214846"/>
            <a:ext cx="1554480" cy="10711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6949440" y="1071154"/>
            <a:ext cx="4833258" cy="248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6" name="Rectángulo 25"/>
          <p:cNvSpPr/>
          <p:nvPr/>
        </p:nvSpPr>
        <p:spPr>
          <a:xfrm>
            <a:off x="3840480" y="1397726"/>
            <a:ext cx="3762103" cy="230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7" name="Rectángulo 26"/>
          <p:cNvSpPr/>
          <p:nvPr/>
        </p:nvSpPr>
        <p:spPr>
          <a:xfrm>
            <a:off x="6244046" y="1628639"/>
            <a:ext cx="5538652" cy="317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8" name="Rectángulo 27"/>
          <p:cNvSpPr/>
          <p:nvPr/>
        </p:nvSpPr>
        <p:spPr>
          <a:xfrm>
            <a:off x="3840480" y="1959429"/>
            <a:ext cx="747441" cy="3092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9" name="Rectángulo 28"/>
          <p:cNvSpPr/>
          <p:nvPr/>
        </p:nvSpPr>
        <p:spPr>
          <a:xfrm>
            <a:off x="3840480" y="3213463"/>
            <a:ext cx="7942218" cy="1235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30" name="Imagen 29"/>
          <p:cNvPicPr>
            <a:picLocks noChangeAspect="1"/>
          </p:cNvPicPr>
          <p:nvPr/>
        </p:nvPicPr>
        <p:blipFill>
          <a:blip r:embed="rId4"/>
          <a:stretch>
            <a:fillRect/>
          </a:stretch>
        </p:blipFill>
        <p:spPr>
          <a:xfrm>
            <a:off x="619236" y="2968488"/>
            <a:ext cx="1951109" cy="2526175"/>
          </a:xfrm>
          <a:prstGeom prst="rect">
            <a:avLst/>
          </a:prstGeom>
        </p:spPr>
      </p:pic>
    </p:spTree>
    <p:extLst>
      <p:ext uri="{BB962C8B-B14F-4D97-AF65-F5344CB8AC3E}">
        <p14:creationId xmlns:p14="http://schemas.microsoft.com/office/powerpoint/2010/main" val="3550536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457154" y="407397"/>
            <a:ext cx="6842903" cy="2713965"/>
          </a:xfrm>
          <a:prstGeom prst="rect">
            <a:avLst/>
          </a:prstGeom>
        </p:spPr>
      </p:pic>
      <p:pic>
        <p:nvPicPr>
          <p:cNvPr id="5" name="Imagen 4"/>
          <p:cNvPicPr>
            <a:picLocks noChangeAspect="1"/>
          </p:cNvPicPr>
          <p:nvPr/>
        </p:nvPicPr>
        <p:blipFill>
          <a:blip r:embed="rId3"/>
          <a:stretch>
            <a:fillRect/>
          </a:stretch>
        </p:blipFill>
        <p:spPr>
          <a:xfrm>
            <a:off x="4457155" y="3121362"/>
            <a:ext cx="6842903" cy="3362461"/>
          </a:xfrm>
          <a:prstGeom prst="rect">
            <a:avLst/>
          </a:prstGeom>
        </p:spPr>
      </p:pic>
      <p:sp>
        <p:nvSpPr>
          <p:cNvPr id="6" name="Rectángulo 5"/>
          <p:cNvSpPr/>
          <p:nvPr/>
        </p:nvSpPr>
        <p:spPr>
          <a:xfrm>
            <a:off x="8216537" y="1136469"/>
            <a:ext cx="1240971" cy="287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5499462" y="3461657"/>
            <a:ext cx="5800596" cy="261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4611188" y="3696789"/>
            <a:ext cx="6596743"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10" name="Imagen 9"/>
          <p:cNvPicPr>
            <a:picLocks noChangeAspect="1"/>
          </p:cNvPicPr>
          <p:nvPr/>
        </p:nvPicPr>
        <p:blipFill>
          <a:blip r:embed="rId4"/>
          <a:stretch>
            <a:fillRect/>
          </a:stretch>
        </p:blipFill>
        <p:spPr>
          <a:xfrm>
            <a:off x="1363775" y="783451"/>
            <a:ext cx="2113598" cy="2913338"/>
          </a:xfrm>
          <a:prstGeom prst="rect">
            <a:avLst/>
          </a:prstGeom>
        </p:spPr>
      </p:pic>
      <p:pic>
        <p:nvPicPr>
          <p:cNvPr id="11" name="Imagen 10"/>
          <p:cNvPicPr>
            <a:picLocks noChangeAspect="1"/>
          </p:cNvPicPr>
          <p:nvPr/>
        </p:nvPicPr>
        <p:blipFill>
          <a:blip r:embed="rId5"/>
          <a:stretch>
            <a:fillRect/>
          </a:stretch>
        </p:blipFill>
        <p:spPr>
          <a:xfrm>
            <a:off x="1098436" y="4120435"/>
            <a:ext cx="2378937" cy="2363388"/>
          </a:xfrm>
          <a:prstGeom prst="rect">
            <a:avLst/>
          </a:prstGeom>
        </p:spPr>
      </p:pic>
    </p:spTree>
    <p:extLst>
      <p:ext uri="{BB962C8B-B14F-4D97-AF65-F5344CB8AC3E}">
        <p14:creationId xmlns:p14="http://schemas.microsoft.com/office/powerpoint/2010/main" val="1217180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041751" y="381952"/>
            <a:ext cx="7781518" cy="6298040"/>
          </a:xfrm>
          <a:prstGeom prst="rect">
            <a:avLst/>
          </a:prstGeom>
        </p:spPr>
      </p:pic>
      <p:sp>
        <p:nvSpPr>
          <p:cNvPr id="5" name="Rectángulo 4"/>
          <p:cNvSpPr/>
          <p:nvPr/>
        </p:nvSpPr>
        <p:spPr>
          <a:xfrm>
            <a:off x="2041751" y="381952"/>
            <a:ext cx="7663952" cy="2047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6126480" y="2429691"/>
            <a:ext cx="1201783" cy="300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3108960" y="3357154"/>
            <a:ext cx="6244046"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4114800" y="3631474"/>
            <a:ext cx="3696789" cy="248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3735977" y="3905794"/>
            <a:ext cx="5969726" cy="261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2168434" y="4193177"/>
            <a:ext cx="1214846" cy="287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1" name="Rectángulo 10"/>
          <p:cNvSpPr/>
          <p:nvPr/>
        </p:nvSpPr>
        <p:spPr>
          <a:xfrm>
            <a:off x="3735977" y="4480560"/>
            <a:ext cx="5617029" cy="326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2" name="Rectángulo 11"/>
          <p:cNvSpPr/>
          <p:nvPr/>
        </p:nvSpPr>
        <p:spPr>
          <a:xfrm>
            <a:off x="7811589" y="4807131"/>
            <a:ext cx="1894114"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3" name="Rectángulo 12"/>
          <p:cNvSpPr/>
          <p:nvPr/>
        </p:nvSpPr>
        <p:spPr>
          <a:xfrm>
            <a:off x="2168434" y="5068389"/>
            <a:ext cx="7537269" cy="5617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110220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51661" y="529996"/>
            <a:ext cx="8337368" cy="5753355"/>
          </a:xfrm>
          <a:prstGeom prst="rect">
            <a:avLst/>
          </a:prstGeom>
        </p:spPr>
      </p:pic>
      <p:sp>
        <p:nvSpPr>
          <p:cNvPr id="5" name="Rectángulo 4"/>
          <p:cNvSpPr/>
          <p:nvPr/>
        </p:nvSpPr>
        <p:spPr>
          <a:xfrm>
            <a:off x="8621486" y="1254034"/>
            <a:ext cx="1410788" cy="313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2090057" y="1593669"/>
            <a:ext cx="1515292" cy="2351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5185954" y="1881051"/>
            <a:ext cx="4846320" cy="287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2090057" y="2194560"/>
            <a:ext cx="7942217"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3135086" y="2468880"/>
            <a:ext cx="6897188" cy="326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2090057" y="2860766"/>
            <a:ext cx="718457" cy="2351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1" name="Rectángulo 10"/>
          <p:cNvSpPr/>
          <p:nvPr/>
        </p:nvSpPr>
        <p:spPr>
          <a:xfrm>
            <a:off x="2442754" y="5290457"/>
            <a:ext cx="6087292"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2" name="Rectángulo 11"/>
          <p:cNvSpPr/>
          <p:nvPr/>
        </p:nvSpPr>
        <p:spPr>
          <a:xfrm>
            <a:off x="9117874" y="4362994"/>
            <a:ext cx="666206"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461235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24131" y="2002288"/>
            <a:ext cx="11000798" cy="2504397"/>
          </a:xfrm>
          <a:prstGeom prst="rect">
            <a:avLst/>
          </a:prstGeom>
        </p:spPr>
      </p:pic>
    </p:spTree>
    <p:extLst>
      <p:ext uri="{BB962C8B-B14F-4D97-AF65-F5344CB8AC3E}">
        <p14:creationId xmlns:p14="http://schemas.microsoft.com/office/powerpoint/2010/main" val="1789610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54071" y="876980"/>
            <a:ext cx="7840844" cy="5268281"/>
          </a:xfrm>
          <a:prstGeom prst="rect">
            <a:avLst/>
          </a:prstGeom>
        </p:spPr>
      </p:pic>
      <p:sp>
        <p:nvSpPr>
          <p:cNvPr id="5" name="Rectángulo 4"/>
          <p:cNvSpPr/>
          <p:nvPr/>
        </p:nvSpPr>
        <p:spPr>
          <a:xfrm>
            <a:off x="4167051" y="1672046"/>
            <a:ext cx="1685109" cy="313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3788229" y="1985555"/>
            <a:ext cx="4415245" cy="339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548640" y="2325189"/>
            <a:ext cx="1502229" cy="261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548640" y="5564778"/>
            <a:ext cx="3344091" cy="313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3526971" y="5264332"/>
            <a:ext cx="3474720" cy="300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10" name="Imagen 9"/>
          <p:cNvPicPr>
            <a:picLocks noChangeAspect="1"/>
          </p:cNvPicPr>
          <p:nvPr/>
        </p:nvPicPr>
        <p:blipFill>
          <a:blip r:embed="rId3"/>
          <a:stretch>
            <a:fillRect/>
          </a:stretch>
        </p:blipFill>
        <p:spPr>
          <a:xfrm>
            <a:off x="9418320" y="427575"/>
            <a:ext cx="1596798" cy="2158871"/>
          </a:xfrm>
          <a:prstGeom prst="rect">
            <a:avLst/>
          </a:prstGeom>
        </p:spPr>
      </p:pic>
      <p:pic>
        <p:nvPicPr>
          <p:cNvPr id="11" name="Imagen 10"/>
          <p:cNvPicPr>
            <a:picLocks noChangeAspect="1"/>
          </p:cNvPicPr>
          <p:nvPr/>
        </p:nvPicPr>
        <p:blipFill>
          <a:blip r:embed="rId4"/>
          <a:stretch>
            <a:fillRect/>
          </a:stretch>
        </p:blipFill>
        <p:spPr>
          <a:xfrm>
            <a:off x="9094061" y="3399381"/>
            <a:ext cx="2273754" cy="2478905"/>
          </a:xfrm>
          <a:prstGeom prst="rect">
            <a:avLst/>
          </a:prstGeom>
        </p:spPr>
      </p:pic>
    </p:spTree>
    <p:extLst>
      <p:ext uri="{BB962C8B-B14F-4D97-AF65-F5344CB8AC3E}">
        <p14:creationId xmlns:p14="http://schemas.microsoft.com/office/powerpoint/2010/main" val="940001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09006" y="1152933"/>
            <a:ext cx="9454787" cy="4124243"/>
          </a:xfrm>
          <a:prstGeom prst="rect">
            <a:avLst/>
          </a:prstGeom>
        </p:spPr>
      </p:pic>
      <p:sp>
        <p:nvSpPr>
          <p:cNvPr id="5" name="CuadroTexto 4"/>
          <p:cNvSpPr txBox="1"/>
          <p:nvPr/>
        </p:nvSpPr>
        <p:spPr>
          <a:xfrm>
            <a:off x="574766" y="287383"/>
            <a:ext cx="2638697" cy="646331"/>
          </a:xfrm>
          <a:prstGeom prst="rect">
            <a:avLst/>
          </a:prstGeom>
          <a:noFill/>
        </p:spPr>
        <p:txBody>
          <a:bodyPr wrap="square" rtlCol="0">
            <a:spAutoFit/>
          </a:bodyPr>
          <a:lstStyle/>
          <a:p>
            <a:r>
              <a:rPr lang="es-PE" dirty="0" smtClean="0"/>
              <a:t>Rama de monjes y monjas benedictinas</a:t>
            </a:r>
            <a:endParaRPr lang="es-PE" dirty="0"/>
          </a:p>
        </p:txBody>
      </p:sp>
      <p:cxnSp>
        <p:nvCxnSpPr>
          <p:cNvPr id="7" name="Conector recto de flecha 6"/>
          <p:cNvCxnSpPr/>
          <p:nvPr/>
        </p:nvCxnSpPr>
        <p:spPr>
          <a:xfrm>
            <a:off x="2534194" y="933714"/>
            <a:ext cx="1358537" cy="2192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922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1325563"/>
          </a:xfrm>
        </p:spPr>
        <p:txBody>
          <a:bodyPr/>
          <a:lstStyle/>
          <a:p>
            <a:pPr algn="ctr"/>
            <a:r>
              <a:rPr lang="es-PE" b="1" dirty="0" smtClean="0"/>
              <a:t>Pregunta para el 3er control</a:t>
            </a:r>
            <a:endParaRPr lang="es-PE" b="1" dirty="0"/>
          </a:p>
        </p:txBody>
      </p:sp>
      <p:sp>
        <p:nvSpPr>
          <p:cNvPr id="3" name="Marcador de contenido 2"/>
          <p:cNvSpPr>
            <a:spLocks noGrp="1"/>
          </p:cNvSpPr>
          <p:nvPr>
            <p:ph idx="1"/>
          </p:nvPr>
        </p:nvSpPr>
        <p:spPr>
          <a:xfrm>
            <a:off x="838200" y="1262970"/>
            <a:ext cx="10515600" cy="4351338"/>
          </a:xfrm>
        </p:spPr>
        <p:txBody>
          <a:bodyPr/>
          <a:lstStyle/>
          <a:p>
            <a:pPr marL="0" indent="0">
              <a:buNone/>
            </a:pPr>
            <a:r>
              <a:rPr lang="es-PE" u="sng" dirty="0" smtClean="0">
                <a:solidFill>
                  <a:srgbClr val="FF0000"/>
                </a:solidFill>
              </a:rPr>
              <a:t>¿Qué elementos rescata </a:t>
            </a:r>
            <a:r>
              <a:rPr lang="es-PE" u="sng" dirty="0" err="1" smtClean="0">
                <a:solidFill>
                  <a:srgbClr val="FF0000"/>
                </a:solidFill>
              </a:rPr>
              <a:t>Grondin</a:t>
            </a:r>
            <a:r>
              <a:rPr lang="es-PE" u="sng" dirty="0" smtClean="0">
                <a:solidFill>
                  <a:srgbClr val="FF0000"/>
                </a:solidFill>
              </a:rPr>
              <a:t> de Kant para una filosofía de la religión hoy?</a:t>
            </a:r>
            <a:endParaRPr lang="es-PE" sz="1400" u="sng" dirty="0" smtClean="0"/>
          </a:p>
          <a:p>
            <a:pPr marL="0" indent="0">
              <a:buNone/>
            </a:pPr>
            <a:endParaRPr lang="es-PE" u="sng" dirty="0"/>
          </a:p>
          <a:p>
            <a:pPr>
              <a:buFontTx/>
              <a:buChar char="-"/>
            </a:pPr>
            <a:r>
              <a:rPr lang="es-PE" dirty="0" smtClean="0"/>
              <a:t>Fecha Límite de entrega: Miércoles 29 de Septiembre</a:t>
            </a:r>
          </a:p>
          <a:p>
            <a:pPr>
              <a:buFontTx/>
              <a:buChar char="-"/>
            </a:pPr>
            <a:r>
              <a:rPr lang="es-PE" dirty="0" smtClean="0"/>
              <a:t>200 palabras</a:t>
            </a:r>
          </a:p>
          <a:p>
            <a:pPr>
              <a:buFontTx/>
              <a:buChar char="-"/>
            </a:pPr>
            <a:r>
              <a:rPr lang="es-PE" dirty="0" smtClean="0"/>
              <a:t>Enviar a “cletothar@Gmail.com”</a:t>
            </a:r>
          </a:p>
          <a:p>
            <a:pPr>
              <a:buFontTx/>
              <a:buChar char="-"/>
            </a:pPr>
            <a:r>
              <a:rPr lang="es-PE" dirty="0" smtClean="0"/>
              <a:t>Calificado sobre 3 puntos</a:t>
            </a:r>
          </a:p>
          <a:p>
            <a:pPr marL="0" indent="0">
              <a:buNone/>
            </a:pPr>
            <a:endParaRPr lang="es-PE" dirty="0" smtClean="0"/>
          </a:p>
          <a:p>
            <a:pPr marL="0" indent="0">
              <a:buNone/>
            </a:pPr>
            <a:endParaRPr lang="es-PE" dirty="0"/>
          </a:p>
        </p:txBody>
      </p:sp>
      <p:pic>
        <p:nvPicPr>
          <p:cNvPr id="4" name="Imagen 3"/>
          <p:cNvPicPr>
            <a:picLocks noChangeAspect="1"/>
          </p:cNvPicPr>
          <p:nvPr/>
        </p:nvPicPr>
        <p:blipFill>
          <a:blip r:embed="rId2"/>
          <a:stretch>
            <a:fillRect/>
          </a:stretch>
        </p:blipFill>
        <p:spPr>
          <a:xfrm>
            <a:off x="903939" y="5551714"/>
            <a:ext cx="11192267" cy="1175655"/>
          </a:xfrm>
          <a:prstGeom prst="rect">
            <a:avLst/>
          </a:prstGeom>
        </p:spPr>
      </p:pic>
      <p:pic>
        <p:nvPicPr>
          <p:cNvPr id="5" name="Imagen 4"/>
          <p:cNvPicPr>
            <a:picLocks noChangeAspect="1"/>
          </p:cNvPicPr>
          <p:nvPr/>
        </p:nvPicPr>
        <p:blipFill>
          <a:blip r:embed="rId3"/>
          <a:stretch>
            <a:fillRect/>
          </a:stretch>
        </p:blipFill>
        <p:spPr>
          <a:xfrm>
            <a:off x="6474201" y="3601228"/>
            <a:ext cx="5125618" cy="1674850"/>
          </a:xfrm>
          <a:prstGeom prst="rect">
            <a:avLst/>
          </a:prstGeom>
        </p:spPr>
      </p:pic>
    </p:spTree>
    <p:extLst>
      <p:ext uri="{BB962C8B-B14F-4D97-AF65-F5344CB8AC3E}">
        <p14:creationId xmlns:p14="http://schemas.microsoft.com/office/powerpoint/2010/main" val="3712555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64277" y="411343"/>
            <a:ext cx="8846820" cy="5983722"/>
          </a:xfrm>
          <a:prstGeom prst="rect">
            <a:avLst/>
          </a:prstGeom>
        </p:spPr>
      </p:pic>
      <p:sp>
        <p:nvSpPr>
          <p:cNvPr id="5" name="Rectángulo 4"/>
          <p:cNvSpPr/>
          <p:nvPr/>
        </p:nvSpPr>
        <p:spPr>
          <a:xfrm>
            <a:off x="4558937" y="2481943"/>
            <a:ext cx="3461657" cy="300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6923314" y="2037806"/>
            <a:ext cx="1384663" cy="431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3931920" y="2782389"/>
            <a:ext cx="6283234" cy="326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4280244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30630" y="1292270"/>
            <a:ext cx="9533164" cy="3632464"/>
          </a:xfrm>
          <a:prstGeom prst="rect">
            <a:avLst/>
          </a:prstGeom>
        </p:spPr>
      </p:pic>
      <p:sp>
        <p:nvSpPr>
          <p:cNvPr id="5" name="Rectángulo 4"/>
          <p:cNvSpPr/>
          <p:nvPr/>
        </p:nvSpPr>
        <p:spPr>
          <a:xfrm>
            <a:off x="8791303" y="1959429"/>
            <a:ext cx="1789611" cy="3526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1436914" y="2312126"/>
            <a:ext cx="757646" cy="3526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5799909" y="2312126"/>
            <a:ext cx="4781005"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436914" y="2677886"/>
            <a:ext cx="9144000" cy="214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 name="Rectángulo 1"/>
          <p:cNvSpPr/>
          <p:nvPr/>
        </p:nvSpPr>
        <p:spPr>
          <a:xfrm>
            <a:off x="2625634" y="3422469"/>
            <a:ext cx="7210697" cy="300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21247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313203" y="298812"/>
            <a:ext cx="8155985" cy="6267653"/>
          </a:xfrm>
          <a:prstGeom prst="rect">
            <a:avLst/>
          </a:prstGeom>
        </p:spPr>
      </p:pic>
      <p:sp>
        <p:nvSpPr>
          <p:cNvPr id="5" name="Rectángulo 4"/>
          <p:cNvSpPr/>
          <p:nvPr/>
        </p:nvSpPr>
        <p:spPr>
          <a:xfrm>
            <a:off x="5512526" y="1672046"/>
            <a:ext cx="5630091" cy="261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3618411" y="1920240"/>
            <a:ext cx="1580606"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10489474" y="2821577"/>
            <a:ext cx="653143"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3618411" y="3122022"/>
            <a:ext cx="6531429" cy="287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8503920" y="4833257"/>
            <a:ext cx="2534194"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6962503" y="5421086"/>
            <a:ext cx="4075611" cy="287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1" name="Rectángulo 10"/>
          <p:cNvSpPr/>
          <p:nvPr/>
        </p:nvSpPr>
        <p:spPr>
          <a:xfrm>
            <a:off x="3918857" y="5708468"/>
            <a:ext cx="1933303" cy="261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2" name="Rectángulo 11"/>
          <p:cNvSpPr/>
          <p:nvPr/>
        </p:nvSpPr>
        <p:spPr>
          <a:xfrm>
            <a:off x="8503920" y="5708468"/>
            <a:ext cx="2312126" cy="287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3" name="Rectángulo 12"/>
          <p:cNvSpPr/>
          <p:nvPr/>
        </p:nvSpPr>
        <p:spPr>
          <a:xfrm>
            <a:off x="3618411" y="5969726"/>
            <a:ext cx="3043646" cy="33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14" name="Imagen 13"/>
          <p:cNvPicPr>
            <a:picLocks noChangeAspect="1"/>
          </p:cNvPicPr>
          <p:nvPr/>
        </p:nvPicPr>
        <p:blipFill>
          <a:blip r:embed="rId3"/>
          <a:stretch>
            <a:fillRect/>
          </a:stretch>
        </p:blipFill>
        <p:spPr>
          <a:xfrm>
            <a:off x="934164" y="1853511"/>
            <a:ext cx="1759404" cy="2484772"/>
          </a:xfrm>
          <a:prstGeom prst="rect">
            <a:avLst/>
          </a:prstGeom>
        </p:spPr>
      </p:pic>
      <p:pic>
        <p:nvPicPr>
          <p:cNvPr id="15" name="Imagen 14"/>
          <p:cNvPicPr>
            <a:picLocks noChangeAspect="1"/>
          </p:cNvPicPr>
          <p:nvPr/>
        </p:nvPicPr>
        <p:blipFill>
          <a:blip r:embed="rId4"/>
          <a:stretch>
            <a:fillRect/>
          </a:stretch>
        </p:blipFill>
        <p:spPr>
          <a:xfrm>
            <a:off x="988014" y="4668272"/>
            <a:ext cx="1651704" cy="2080391"/>
          </a:xfrm>
          <a:prstGeom prst="rect">
            <a:avLst/>
          </a:prstGeom>
        </p:spPr>
      </p:pic>
      <p:pic>
        <p:nvPicPr>
          <p:cNvPr id="16" name="Imagen 15"/>
          <p:cNvPicPr>
            <a:picLocks noChangeAspect="1"/>
          </p:cNvPicPr>
          <p:nvPr/>
        </p:nvPicPr>
        <p:blipFill>
          <a:blip r:embed="rId5"/>
          <a:stretch>
            <a:fillRect/>
          </a:stretch>
        </p:blipFill>
        <p:spPr>
          <a:xfrm>
            <a:off x="633957" y="214721"/>
            <a:ext cx="2352675" cy="1457325"/>
          </a:xfrm>
          <a:prstGeom prst="rect">
            <a:avLst/>
          </a:prstGeom>
        </p:spPr>
      </p:pic>
    </p:spTree>
    <p:extLst>
      <p:ext uri="{BB962C8B-B14F-4D97-AF65-F5344CB8AC3E}">
        <p14:creationId xmlns:p14="http://schemas.microsoft.com/office/powerpoint/2010/main" val="2608635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647527" y="300716"/>
            <a:ext cx="8826681" cy="3272477"/>
          </a:xfrm>
          <a:prstGeom prst="rect">
            <a:avLst/>
          </a:prstGeom>
        </p:spPr>
      </p:pic>
      <p:pic>
        <p:nvPicPr>
          <p:cNvPr id="5" name="Imagen 4"/>
          <p:cNvPicPr>
            <a:picLocks noChangeAspect="1"/>
          </p:cNvPicPr>
          <p:nvPr/>
        </p:nvPicPr>
        <p:blipFill>
          <a:blip r:embed="rId3"/>
          <a:stretch>
            <a:fillRect/>
          </a:stretch>
        </p:blipFill>
        <p:spPr>
          <a:xfrm>
            <a:off x="1673652" y="3377752"/>
            <a:ext cx="8857210" cy="2161401"/>
          </a:xfrm>
          <a:prstGeom prst="rect">
            <a:avLst/>
          </a:prstGeom>
        </p:spPr>
      </p:pic>
      <p:sp>
        <p:nvSpPr>
          <p:cNvPr id="6" name="Rectángulo 5"/>
          <p:cNvSpPr/>
          <p:nvPr/>
        </p:nvSpPr>
        <p:spPr>
          <a:xfrm>
            <a:off x="2442754" y="457200"/>
            <a:ext cx="7067006"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5486400" y="731520"/>
            <a:ext cx="2442754" cy="248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7746274" y="979714"/>
            <a:ext cx="1254035"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2442754" y="1254034"/>
            <a:ext cx="7903029"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320186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64278" y="955357"/>
            <a:ext cx="9003574" cy="4455536"/>
          </a:xfrm>
          <a:prstGeom prst="rect">
            <a:avLst/>
          </a:prstGeom>
        </p:spPr>
      </p:pic>
      <p:sp>
        <p:nvSpPr>
          <p:cNvPr id="2" name="Rectángulo 1"/>
          <p:cNvSpPr/>
          <p:nvPr/>
        </p:nvSpPr>
        <p:spPr>
          <a:xfrm>
            <a:off x="5551714" y="2429691"/>
            <a:ext cx="3526972" cy="313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927772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96388" y="575854"/>
            <a:ext cx="8109315" cy="3467431"/>
          </a:xfrm>
          <a:prstGeom prst="rect">
            <a:avLst/>
          </a:prstGeom>
        </p:spPr>
      </p:pic>
      <p:pic>
        <p:nvPicPr>
          <p:cNvPr id="5" name="Imagen 4"/>
          <p:cNvPicPr>
            <a:picLocks noChangeAspect="1"/>
          </p:cNvPicPr>
          <p:nvPr/>
        </p:nvPicPr>
        <p:blipFill>
          <a:blip r:embed="rId3"/>
          <a:stretch>
            <a:fillRect/>
          </a:stretch>
        </p:blipFill>
        <p:spPr>
          <a:xfrm>
            <a:off x="1740081" y="3899595"/>
            <a:ext cx="8331384" cy="1522632"/>
          </a:xfrm>
          <a:prstGeom prst="rect">
            <a:avLst/>
          </a:prstGeom>
        </p:spPr>
      </p:pic>
      <p:sp>
        <p:nvSpPr>
          <p:cNvPr id="6" name="Rectángulo 5"/>
          <p:cNvSpPr/>
          <p:nvPr/>
        </p:nvSpPr>
        <p:spPr>
          <a:xfrm>
            <a:off x="3566160" y="1489166"/>
            <a:ext cx="6008914" cy="313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1740081" y="1763486"/>
            <a:ext cx="7874182" cy="261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596388" y="2024743"/>
            <a:ext cx="1969772" cy="287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9" name="Imagen 8"/>
          <p:cNvPicPr>
            <a:picLocks noChangeAspect="1"/>
          </p:cNvPicPr>
          <p:nvPr/>
        </p:nvPicPr>
        <p:blipFill>
          <a:blip r:embed="rId4"/>
          <a:stretch>
            <a:fillRect/>
          </a:stretch>
        </p:blipFill>
        <p:spPr>
          <a:xfrm>
            <a:off x="10502537" y="3602959"/>
            <a:ext cx="1214711" cy="1971040"/>
          </a:xfrm>
          <a:prstGeom prst="rect">
            <a:avLst/>
          </a:prstGeom>
        </p:spPr>
      </p:pic>
      <p:pic>
        <p:nvPicPr>
          <p:cNvPr id="10" name="Imagen 9"/>
          <p:cNvPicPr>
            <a:picLocks noChangeAspect="1"/>
          </p:cNvPicPr>
          <p:nvPr/>
        </p:nvPicPr>
        <p:blipFill>
          <a:blip r:embed="rId5"/>
          <a:stretch>
            <a:fillRect/>
          </a:stretch>
        </p:blipFill>
        <p:spPr>
          <a:xfrm>
            <a:off x="10071465" y="641169"/>
            <a:ext cx="1826079" cy="2055935"/>
          </a:xfrm>
          <a:prstGeom prst="rect">
            <a:avLst/>
          </a:prstGeom>
        </p:spPr>
      </p:pic>
    </p:spTree>
    <p:extLst>
      <p:ext uri="{BB962C8B-B14F-4D97-AF65-F5344CB8AC3E}">
        <p14:creationId xmlns:p14="http://schemas.microsoft.com/office/powerpoint/2010/main" val="3432840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089242" y="238125"/>
            <a:ext cx="7067821" cy="2323332"/>
          </a:xfrm>
          <a:prstGeom prst="rect">
            <a:avLst/>
          </a:prstGeom>
        </p:spPr>
      </p:pic>
      <p:pic>
        <p:nvPicPr>
          <p:cNvPr id="5" name="Imagen 4"/>
          <p:cNvPicPr>
            <a:picLocks noChangeAspect="1"/>
          </p:cNvPicPr>
          <p:nvPr/>
        </p:nvPicPr>
        <p:blipFill>
          <a:blip r:embed="rId3"/>
          <a:stretch>
            <a:fillRect/>
          </a:stretch>
        </p:blipFill>
        <p:spPr>
          <a:xfrm>
            <a:off x="2089242" y="2287136"/>
            <a:ext cx="7067821" cy="4145789"/>
          </a:xfrm>
          <a:prstGeom prst="rect">
            <a:avLst/>
          </a:prstGeom>
        </p:spPr>
      </p:pic>
      <p:sp>
        <p:nvSpPr>
          <p:cNvPr id="6" name="Rectángulo 5"/>
          <p:cNvSpPr/>
          <p:nvPr/>
        </p:nvSpPr>
        <p:spPr>
          <a:xfrm>
            <a:off x="5355771" y="2429691"/>
            <a:ext cx="3801292" cy="287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2220686" y="2677886"/>
            <a:ext cx="3500845" cy="248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3383280" y="3187337"/>
            <a:ext cx="5773783" cy="287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2220686" y="3474720"/>
            <a:ext cx="5212080" cy="248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3200400" y="4010297"/>
            <a:ext cx="5172891" cy="248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1" name="Rectángulo 10"/>
          <p:cNvSpPr/>
          <p:nvPr/>
        </p:nvSpPr>
        <p:spPr>
          <a:xfrm>
            <a:off x="4702629" y="5590903"/>
            <a:ext cx="4454434" cy="287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2" name="Rectángulo 11"/>
          <p:cNvSpPr/>
          <p:nvPr/>
        </p:nvSpPr>
        <p:spPr>
          <a:xfrm>
            <a:off x="2220686" y="5917474"/>
            <a:ext cx="6936377" cy="515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950475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96277" y="998764"/>
            <a:ext cx="10588639" cy="4330882"/>
          </a:xfrm>
          <a:prstGeom prst="rect">
            <a:avLst/>
          </a:prstGeom>
        </p:spPr>
      </p:pic>
      <p:sp>
        <p:nvSpPr>
          <p:cNvPr id="5" name="Rectángulo 4"/>
          <p:cNvSpPr/>
          <p:nvPr/>
        </p:nvSpPr>
        <p:spPr>
          <a:xfrm>
            <a:off x="7654834" y="3317966"/>
            <a:ext cx="3500846" cy="444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953589" y="3788229"/>
            <a:ext cx="10331327" cy="339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940526" y="4153989"/>
            <a:ext cx="4963885" cy="3788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092259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48528" y="1195795"/>
            <a:ext cx="10238896" cy="4329793"/>
          </a:xfrm>
          <a:prstGeom prst="rect">
            <a:avLst/>
          </a:prstGeom>
        </p:spPr>
      </p:pic>
      <p:sp>
        <p:nvSpPr>
          <p:cNvPr id="5" name="Rectángulo 4"/>
          <p:cNvSpPr/>
          <p:nvPr/>
        </p:nvSpPr>
        <p:spPr>
          <a:xfrm>
            <a:off x="927463" y="1195795"/>
            <a:ext cx="9888583" cy="750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7289074" y="3108960"/>
            <a:ext cx="3396343" cy="326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349162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96140" y="1195931"/>
            <a:ext cx="10563725" cy="4185966"/>
          </a:xfrm>
          <a:prstGeom prst="rect">
            <a:avLst/>
          </a:prstGeom>
        </p:spPr>
      </p:pic>
      <p:sp>
        <p:nvSpPr>
          <p:cNvPr id="5" name="Rectángulo 4"/>
          <p:cNvSpPr/>
          <p:nvPr/>
        </p:nvSpPr>
        <p:spPr>
          <a:xfrm>
            <a:off x="9013371" y="1463040"/>
            <a:ext cx="1894115" cy="326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6662057" y="1463040"/>
            <a:ext cx="1227909" cy="326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413862" y="683154"/>
            <a:ext cx="3461657" cy="369332"/>
          </a:xfrm>
          <a:prstGeom prst="rect">
            <a:avLst/>
          </a:prstGeom>
          <a:noFill/>
        </p:spPr>
        <p:txBody>
          <a:bodyPr wrap="square" rtlCol="0">
            <a:spAutoFit/>
          </a:bodyPr>
          <a:lstStyle/>
          <a:p>
            <a:r>
              <a:rPr lang="es-PE" dirty="0" smtClean="0"/>
              <a:t>Cortesía, generosidad</a:t>
            </a:r>
            <a:endParaRPr lang="es-PE" dirty="0"/>
          </a:p>
        </p:txBody>
      </p:sp>
      <p:sp>
        <p:nvSpPr>
          <p:cNvPr id="8" name="Rectángulo 7"/>
          <p:cNvSpPr/>
          <p:nvPr/>
        </p:nvSpPr>
        <p:spPr>
          <a:xfrm>
            <a:off x="4781006" y="2573383"/>
            <a:ext cx="6126480" cy="39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953589" y="3017520"/>
            <a:ext cx="5460273" cy="313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6897189" y="4585063"/>
            <a:ext cx="4010297" cy="326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1" name="Rectángulo 10"/>
          <p:cNvSpPr/>
          <p:nvPr/>
        </p:nvSpPr>
        <p:spPr>
          <a:xfrm>
            <a:off x="953589" y="4924697"/>
            <a:ext cx="8921930" cy="5747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 name="Rectángulo 1"/>
          <p:cNvSpPr/>
          <p:nvPr/>
        </p:nvSpPr>
        <p:spPr>
          <a:xfrm>
            <a:off x="809897" y="2573383"/>
            <a:ext cx="10267406" cy="757646"/>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99612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5056" y="131989"/>
            <a:ext cx="9599023" cy="6430115"/>
          </a:xfrm>
          <a:prstGeom prst="rect">
            <a:avLst/>
          </a:prstGeom>
        </p:spPr>
      </p:pic>
      <p:sp>
        <p:nvSpPr>
          <p:cNvPr id="2" name="Rectángulo 1"/>
          <p:cNvSpPr/>
          <p:nvPr/>
        </p:nvSpPr>
        <p:spPr>
          <a:xfrm>
            <a:off x="4428309" y="2220686"/>
            <a:ext cx="4937221" cy="391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Rectángulo 2"/>
          <p:cNvSpPr/>
          <p:nvPr/>
        </p:nvSpPr>
        <p:spPr>
          <a:xfrm>
            <a:off x="1175657" y="3435531"/>
            <a:ext cx="4284617"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10654936" y="2847703"/>
            <a:ext cx="683624" cy="235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5" name="Imagen 4"/>
          <p:cNvPicPr>
            <a:picLocks noChangeAspect="1"/>
          </p:cNvPicPr>
          <p:nvPr/>
        </p:nvPicPr>
        <p:blipFill>
          <a:blip r:embed="rId3"/>
          <a:stretch>
            <a:fillRect/>
          </a:stretch>
        </p:blipFill>
        <p:spPr>
          <a:xfrm>
            <a:off x="1324478" y="1776550"/>
            <a:ext cx="10252793" cy="4628800"/>
          </a:xfrm>
          <a:prstGeom prst="rect">
            <a:avLst/>
          </a:prstGeom>
        </p:spPr>
      </p:pic>
      <p:sp>
        <p:nvSpPr>
          <p:cNvPr id="8" name="Rectángulo 7"/>
          <p:cNvSpPr/>
          <p:nvPr/>
        </p:nvSpPr>
        <p:spPr>
          <a:xfrm>
            <a:off x="2351314" y="2508069"/>
            <a:ext cx="6910252" cy="339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10504952" y="2965268"/>
            <a:ext cx="925048" cy="3817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3317965" y="4898571"/>
            <a:ext cx="7014755" cy="391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4106322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1325563"/>
          </a:xfrm>
        </p:spPr>
        <p:txBody>
          <a:bodyPr/>
          <a:lstStyle/>
          <a:p>
            <a:pPr algn="ctr"/>
            <a:r>
              <a:rPr lang="es-PE" b="1" dirty="0" smtClean="0"/>
              <a:t>Pregunta para el 5to control</a:t>
            </a:r>
            <a:endParaRPr lang="es-PE" b="1" dirty="0"/>
          </a:p>
        </p:txBody>
      </p:sp>
      <p:sp>
        <p:nvSpPr>
          <p:cNvPr id="3" name="Marcador de contenido 2"/>
          <p:cNvSpPr>
            <a:spLocks noGrp="1"/>
          </p:cNvSpPr>
          <p:nvPr>
            <p:ph idx="1"/>
          </p:nvPr>
        </p:nvSpPr>
        <p:spPr>
          <a:xfrm>
            <a:off x="838200" y="1262970"/>
            <a:ext cx="10515600" cy="4351338"/>
          </a:xfrm>
        </p:spPr>
        <p:txBody>
          <a:bodyPr/>
          <a:lstStyle/>
          <a:p>
            <a:pPr marL="0" indent="0">
              <a:buNone/>
            </a:pPr>
            <a:r>
              <a:rPr lang="es-PE" u="sng" dirty="0" smtClean="0">
                <a:solidFill>
                  <a:srgbClr val="FF0000"/>
                </a:solidFill>
              </a:rPr>
              <a:t>¿Cómo se relaciona “el amor cortés” y/o el “amor sin voluntad” a la mística?</a:t>
            </a:r>
            <a:endParaRPr lang="es-PE" sz="1400" u="sng" dirty="0" smtClean="0"/>
          </a:p>
          <a:p>
            <a:pPr marL="0" indent="0">
              <a:buNone/>
            </a:pPr>
            <a:endParaRPr lang="es-PE" u="sng" dirty="0"/>
          </a:p>
          <a:p>
            <a:pPr>
              <a:buFontTx/>
              <a:buChar char="-"/>
            </a:pPr>
            <a:r>
              <a:rPr lang="es-PE" dirty="0" smtClean="0"/>
              <a:t>Fecha Límite de entrega: Miércoles 5 de Noviembre</a:t>
            </a:r>
          </a:p>
          <a:p>
            <a:pPr>
              <a:buFontTx/>
              <a:buChar char="-"/>
            </a:pPr>
            <a:r>
              <a:rPr lang="es-PE" dirty="0" smtClean="0"/>
              <a:t>200 palabras</a:t>
            </a:r>
          </a:p>
          <a:p>
            <a:pPr>
              <a:buFontTx/>
              <a:buChar char="-"/>
            </a:pPr>
            <a:r>
              <a:rPr lang="es-PE" dirty="0" smtClean="0"/>
              <a:t>Enviar a “cletothar@Gmail.com”</a:t>
            </a:r>
          </a:p>
          <a:p>
            <a:pPr>
              <a:buFontTx/>
              <a:buChar char="-"/>
            </a:pPr>
            <a:r>
              <a:rPr lang="es-PE" dirty="0" smtClean="0"/>
              <a:t>Calificado sobre 3 puntos</a:t>
            </a:r>
          </a:p>
          <a:p>
            <a:pPr marL="0" indent="0">
              <a:buNone/>
            </a:pPr>
            <a:endParaRPr lang="es-PE" dirty="0" smtClean="0"/>
          </a:p>
          <a:p>
            <a:pPr marL="0" indent="0">
              <a:buNone/>
            </a:pPr>
            <a:endParaRPr lang="es-PE" dirty="0"/>
          </a:p>
        </p:txBody>
      </p:sp>
      <p:pic>
        <p:nvPicPr>
          <p:cNvPr id="4" name="Imagen 3"/>
          <p:cNvPicPr>
            <a:picLocks noChangeAspect="1"/>
          </p:cNvPicPr>
          <p:nvPr/>
        </p:nvPicPr>
        <p:blipFill>
          <a:blip r:embed="rId2"/>
          <a:stretch>
            <a:fillRect/>
          </a:stretch>
        </p:blipFill>
        <p:spPr>
          <a:xfrm>
            <a:off x="903939" y="5551714"/>
            <a:ext cx="11192267" cy="1175655"/>
          </a:xfrm>
          <a:prstGeom prst="rect">
            <a:avLst/>
          </a:prstGeom>
        </p:spPr>
      </p:pic>
      <p:pic>
        <p:nvPicPr>
          <p:cNvPr id="5" name="Imagen 4"/>
          <p:cNvPicPr>
            <a:picLocks noChangeAspect="1"/>
          </p:cNvPicPr>
          <p:nvPr/>
        </p:nvPicPr>
        <p:blipFill>
          <a:blip r:embed="rId3"/>
          <a:stretch>
            <a:fillRect/>
          </a:stretch>
        </p:blipFill>
        <p:spPr>
          <a:xfrm>
            <a:off x="6474201" y="3601228"/>
            <a:ext cx="5125618" cy="1674850"/>
          </a:xfrm>
          <a:prstGeom prst="rect">
            <a:avLst/>
          </a:prstGeom>
        </p:spPr>
      </p:pic>
    </p:spTree>
    <p:extLst>
      <p:ext uri="{BB962C8B-B14F-4D97-AF65-F5344CB8AC3E}">
        <p14:creationId xmlns:p14="http://schemas.microsoft.com/office/powerpoint/2010/main" val="589497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294018" y="4311902"/>
            <a:ext cx="6385746" cy="2115024"/>
          </a:xfrm>
          <a:prstGeom prst="rect">
            <a:avLst/>
          </a:prstGeom>
        </p:spPr>
      </p:pic>
      <p:pic>
        <p:nvPicPr>
          <p:cNvPr id="11" name="Imagen 10"/>
          <p:cNvPicPr>
            <a:picLocks noChangeAspect="1"/>
          </p:cNvPicPr>
          <p:nvPr/>
        </p:nvPicPr>
        <p:blipFill>
          <a:blip r:embed="rId3"/>
          <a:stretch>
            <a:fillRect/>
          </a:stretch>
        </p:blipFill>
        <p:spPr>
          <a:xfrm>
            <a:off x="302597" y="674367"/>
            <a:ext cx="11325549" cy="2957108"/>
          </a:xfrm>
          <a:prstGeom prst="rect">
            <a:avLst/>
          </a:prstGeom>
        </p:spPr>
      </p:pic>
    </p:spTree>
    <p:extLst>
      <p:ext uri="{BB962C8B-B14F-4D97-AF65-F5344CB8AC3E}">
        <p14:creationId xmlns:p14="http://schemas.microsoft.com/office/powerpoint/2010/main" val="342583464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1510</TotalTime>
  <Words>3892</Words>
  <Application>Microsoft Office PowerPoint</Application>
  <PresentationFormat>Panorámica</PresentationFormat>
  <Paragraphs>234</Paragraphs>
  <Slides>69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69</vt:i4>
      </vt:variant>
    </vt:vector>
  </HeadingPairs>
  <TitlesOfParts>
    <vt:vector size="74" baseType="lpstr">
      <vt:lpstr>Arial</vt:lpstr>
      <vt:lpstr>Calibri</vt:lpstr>
      <vt:lpstr>Calibri Light</vt:lpstr>
      <vt:lpstr>Wingdings</vt:lpstr>
      <vt:lpstr>Tema de Office</vt:lpstr>
      <vt:lpstr>Filosofía de la Religión</vt:lpstr>
      <vt:lpstr>La tesis del curso: Sagrado y Santidad</vt:lpstr>
      <vt:lpstr>Presentación de PowerPoint</vt:lpstr>
      <vt:lpstr>Pregunta para el 1er control</vt:lpstr>
      <vt:lpstr>Pregunta para el 2ndo control</vt:lpstr>
      <vt:lpstr>Pregunta para el 3er control</vt:lpstr>
      <vt:lpstr>Presentación de PowerPoint</vt:lpstr>
      <vt:lpstr>Pregunta para el 5to control</vt:lpstr>
      <vt:lpstr>Presentación de PowerPoint</vt:lpstr>
      <vt:lpstr>La importancia de la “descripción fenomenológica”</vt:lpstr>
      <vt:lpstr>Presentación de PowerPoint</vt:lpstr>
      <vt:lpstr>Presentación de PowerPoint</vt:lpstr>
      <vt:lpstr>La importancia de la “descripción fenomenológica”</vt:lpstr>
      <vt:lpstr>Presentación de PowerPoint</vt:lpstr>
      <vt:lpstr>La importancia de la “descripción fenomenológica”</vt:lpstr>
      <vt:lpstr>Presentación de PowerPoint</vt:lpstr>
      <vt:lpstr>Presentación de PowerPoint</vt:lpstr>
      <vt:lpstr>Presentación de PowerPoint</vt:lpstr>
      <vt:lpstr>Presentación de PowerPoint</vt:lpstr>
      <vt:lpstr>Presentación de PowerPoint</vt:lpstr>
      <vt:lpstr>El hecho religioso de acuerdo a Mircea Elíade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 contexto de la muerte de Dios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Características de la mística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Usuario de Windows</cp:lastModifiedBy>
  <cp:revision>95</cp:revision>
  <dcterms:created xsi:type="dcterms:W3CDTF">2021-09-02T21:08:21Z</dcterms:created>
  <dcterms:modified xsi:type="dcterms:W3CDTF">2021-11-19T15:38:22Z</dcterms:modified>
</cp:coreProperties>
</file>